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7" r:id="rId3"/>
    <p:sldId id="365" r:id="rId4"/>
    <p:sldId id="391" r:id="rId5"/>
    <p:sldId id="366" r:id="rId6"/>
    <p:sldId id="367" r:id="rId7"/>
    <p:sldId id="369" r:id="rId8"/>
    <p:sldId id="390" r:id="rId9"/>
    <p:sldId id="370" r:id="rId10"/>
    <p:sldId id="371" r:id="rId11"/>
    <p:sldId id="372" r:id="rId12"/>
    <p:sldId id="379" r:id="rId13"/>
    <p:sldId id="374" r:id="rId14"/>
    <p:sldId id="373" r:id="rId15"/>
    <p:sldId id="376" r:id="rId16"/>
    <p:sldId id="377" r:id="rId17"/>
    <p:sldId id="375" r:id="rId18"/>
    <p:sldId id="378" r:id="rId19"/>
    <p:sldId id="382" r:id="rId20"/>
    <p:sldId id="386" r:id="rId21"/>
    <p:sldId id="387" r:id="rId22"/>
    <p:sldId id="388" r:id="rId23"/>
    <p:sldId id="389" r:id="rId24"/>
    <p:sldId id="380" r:id="rId25"/>
    <p:sldId id="3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52E"/>
    <a:srgbClr val="D03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F869B-65FF-4670-95E0-5D594889A5DD}" v="57" dt="2024-03-21T15:41:49.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72" d="100"/>
          <a:sy n="72" d="100"/>
        </p:scale>
        <p:origin x="20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3C748-3E8E-4764-BD8F-8B435835D7B1}"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68E3F-06AC-42CD-9C6D-A645189275AF}" type="slidenum">
              <a:rPr lang="en-US" smtClean="0"/>
              <a:t>‹#›</a:t>
            </a:fld>
            <a:endParaRPr lang="en-US"/>
          </a:p>
        </p:txBody>
      </p:sp>
    </p:spTree>
    <p:extLst>
      <p:ext uri="{BB962C8B-B14F-4D97-AF65-F5344CB8AC3E}">
        <p14:creationId xmlns:p14="http://schemas.microsoft.com/office/powerpoint/2010/main" val="396661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68E3F-06AC-42CD-9C6D-A645189275AF}" type="slidenum">
              <a:rPr lang="en-US" smtClean="0"/>
              <a:t>10</a:t>
            </a:fld>
            <a:endParaRPr lang="en-US"/>
          </a:p>
        </p:txBody>
      </p:sp>
    </p:spTree>
    <p:extLst>
      <p:ext uri="{BB962C8B-B14F-4D97-AF65-F5344CB8AC3E}">
        <p14:creationId xmlns:p14="http://schemas.microsoft.com/office/powerpoint/2010/main" val="345722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4D7A-F744-EC8C-0D38-95FD7A34A2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A5126B-B8C8-968A-ACF3-AA6907E18D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E3BD8C-32EB-B4C1-1FF6-F1C0D7C2F60A}"/>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5" name="Footer Placeholder 4">
            <a:extLst>
              <a:ext uri="{FF2B5EF4-FFF2-40B4-BE49-F238E27FC236}">
                <a16:creationId xmlns:a16="http://schemas.microsoft.com/office/drawing/2014/main" id="{9C215856-D324-A60D-2184-EBC7DFD76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A4F46-086E-533A-4958-FC9782386923}"/>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184999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CA23-CEE9-5D5F-6CA0-D965ED0516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0C7C7B-76D1-BB6D-093E-5AB68225FA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119D-8614-65D3-B7A4-677301667E6D}"/>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5" name="Footer Placeholder 4">
            <a:extLst>
              <a:ext uri="{FF2B5EF4-FFF2-40B4-BE49-F238E27FC236}">
                <a16:creationId xmlns:a16="http://schemas.microsoft.com/office/drawing/2014/main" id="{AE78028E-021F-4269-3CDB-06548DE45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44FF7-B476-EF9D-04D1-37D826762E92}"/>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52871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F023C-ABA0-4469-24C3-87B36642C2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3CB82A-20DE-2DC7-AD65-43A9E76FD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42F98-CC13-FBCE-857A-34F27052344E}"/>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5" name="Footer Placeholder 4">
            <a:extLst>
              <a:ext uri="{FF2B5EF4-FFF2-40B4-BE49-F238E27FC236}">
                <a16:creationId xmlns:a16="http://schemas.microsoft.com/office/drawing/2014/main" id="{8B4328A2-0FE9-85E3-3F9A-7313A4FF0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DBBD5-A288-2532-C0E3-89C81A1FAB86}"/>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1304964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37994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3"/>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2550057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479823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038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5882-D5A7-C40E-1821-EA519524B6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2040B-C275-1C08-0230-E999C1CB0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140E8-981B-9A60-3716-1F55EE388A85}"/>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5" name="Footer Placeholder 4">
            <a:extLst>
              <a:ext uri="{FF2B5EF4-FFF2-40B4-BE49-F238E27FC236}">
                <a16:creationId xmlns:a16="http://schemas.microsoft.com/office/drawing/2014/main" id="{89D43049-82F7-58F3-45EB-C9D1B1C40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0B4A2-C84F-C0F3-EEC6-AFB4A6909208}"/>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185650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794C-DD8D-9030-7AC2-04B7284CF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A705B4-AFA8-9F7A-1392-D752B302E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9D2AC-E52D-8113-456F-F52356BFB3C0}"/>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5" name="Footer Placeholder 4">
            <a:extLst>
              <a:ext uri="{FF2B5EF4-FFF2-40B4-BE49-F238E27FC236}">
                <a16:creationId xmlns:a16="http://schemas.microsoft.com/office/drawing/2014/main" id="{7A5B42DB-116C-957D-4307-0723E3189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EE0B1-C208-ABF3-8F93-DCD20048733C}"/>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363889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A711-9F0A-FC08-FEA7-AD51E1986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EC4CF-61EF-D6B0-EBEB-E97D85091A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FE6857-3E8B-98CF-285D-CB11048E1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9C562-4CB6-9244-3F55-EF7B407F6159}"/>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6" name="Footer Placeholder 5">
            <a:extLst>
              <a:ext uri="{FF2B5EF4-FFF2-40B4-BE49-F238E27FC236}">
                <a16:creationId xmlns:a16="http://schemas.microsoft.com/office/drawing/2014/main" id="{D0785E20-FC86-136A-DF09-330CD02D6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BFBF9B-6363-A00F-ED88-0931FB222AB6}"/>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278948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6B9F-2E8C-E39B-FACC-5520B4DED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69DD19-0AA9-22B1-1D7C-FCF08476E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8EE71-404F-74E8-45D6-5EB7E91349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1AC932-84A1-5F71-1F54-865B93D0E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E0CDA-6D59-3504-3FE0-A02B587368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E02E36-AE4E-14EB-F1D7-8BE2B63B5E45}"/>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8" name="Footer Placeholder 7">
            <a:extLst>
              <a:ext uri="{FF2B5EF4-FFF2-40B4-BE49-F238E27FC236}">
                <a16:creationId xmlns:a16="http://schemas.microsoft.com/office/drawing/2014/main" id="{1A3507A1-8B91-3663-708C-115388C626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638A56-72F7-5898-A852-AC9B4B050AD1}"/>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320384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C2CF-1824-C6B6-4A51-4BEDF565DE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128FB4-C44B-8D83-6C69-464CEAE134AC}"/>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4" name="Footer Placeholder 3">
            <a:extLst>
              <a:ext uri="{FF2B5EF4-FFF2-40B4-BE49-F238E27FC236}">
                <a16:creationId xmlns:a16="http://schemas.microsoft.com/office/drawing/2014/main" id="{7EEFEFD1-CDFA-3E6D-6E92-EC501C29D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EEA82A-C4DB-DCCD-0F6C-341E0356E7A4}"/>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82254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E74D19-6B51-6E88-4D55-62DA5129AA14}"/>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3" name="Footer Placeholder 2">
            <a:extLst>
              <a:ext uri="{FF2B5EF4-FFF2-40B4-BE49-F238E27FC236}">
                <a16:creationId xmlns:a16="http://schemas.microsoft.com/office/drawing/2014/main" id="{6B0D0E11-74E5-B90A-7730-549DB47EC5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5A476C-1505-321B-7788-48DA3D0E49AF}"/>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355755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9BC4-3F29-EA91-4A54-4B20D3F09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22F012-D759-5628-D97F-67EA9E082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14FDF6-7784-AD0D-15CA-338F80150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E635A-7CB2-35B1-67B5-106CEDC8E880}"/>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6" name="Footer Placeholder 5">
            <a:extLst>
              <a:ext uri="{FF2B5EF4-FFF2-40B4-BE49-F238E27FC236}">
                <a16:creationId xmlns:a16="http://schemas.microsoft.com/office/drawing/2014/main" id="{0DA4EC50-3083-2234-FECB-CB802F679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33683-C415-EF9D-79B1-82B1A3E6EB25}"/>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413108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B3A5C-9DC4-FFFC-F10B-F767D80CA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D9F182-A79C-1D3D-EA46-08431274F3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9B467-E1CB-ADBF-A749-847E226CE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059BA-823B-8902-FE57-E51FBD34A894}"/>
              </a:ext>
            </a:extLst>
          </p:cNvPr>
          <p:cNvSpPr>
            <a:spLocks noGrp="1"/>
          </p:cNvSpPr>
          <p:nvPr>
            <p:ph type="dt" sz="half" idx="10"/>
          </p:nvPr>
        </p:nvSpPr>
        <p:spPr/>
        <p:txBody>
          <a:bodyPr/>
          <a:lstStyle/>
          <a:p>
            <a:fld id="{211D4830-B111-4BAC-81D9-EB36A0C4F912}" type="datetimeFigureOut">
              <a:rPr lang="en-US" smtClean="0"/>
              <a:t>8/26/2024</a:t>
            </a:fld>
            <a:endParaRPr lang="en-US"/>
          </a:p>
        </p:txBody>
      </p:sp>
      <p:sp>
        <p:nvSpPr>
          <p:cNvPr id="6" name="Footer Placeholder 5">
            <a:extLst>
              <a:ext uri="{FF2B5EF4-FFF2-40B4-BE49-F238E27FC236}">
                <a16:creationId xmlns:a16="http://schemas.microsoft.com/office/drawing/2014/main" id="{292EBE4C-CA91-46C0-96E5-6B85C4DD4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603FE-C286-5274-5681-D53FEA9767EB}"/>
              </a:ext>
            </a:extLst>
          </p:cNvPr>
          <p:cNvSpPr>
            <a:spLocks noGrp="1"/>
          </p:cNvSpPr>
          <p:nvPr>
            <p:ph type="sldNum" sz="quarter" idx="12"/>
          </p:nvPr>
        </p:nvSpPr>
        <p:spPr/>
        <p:txBody>
          <a:bodyPr/>
          <a:lstStyle/>
          <a:p>
            <a:fld id="{C3FDB4DF-4DA3-430F-919D-681221E9642B}" type="slidenum">
              <a:rPr lang="en-US" smtClean="0"/>
              <a:t>‹#›</a:t>
            </a:fld>
            <a:endParaRPr lang="en-US"/>
          </a:p>
        </p:txBody>
      </p:sp>
    </p:spTree>
    <p:extLst>
      <p:ext uri="{BB962C8B-B14F-4D97-AF65-F5344CB8AC3E}">
        <p14:creationId xmlns:p14="http://schemas.microsoft.com/office/powerpoint/2010/main" val="314711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19C8A-1B95-CB9D-2FD4-A9C89E019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EBEEF6-C482-878D-7086-AEC4D9721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5F26E-0142-EBAA-D473-0DD97AC2C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D4830-B111-4BAC-81D9-EB36A0C4F912}" type="datetimeFigureOut">
              <a:rPr lang="en-US" smtClean="0"/>
              <a:t>8/26/2024</a:t>
            </a:fld>
            <a:endParaRPr lang="en-US"/>
          </a:p>
        </p:txBody>
      </p:sp>
      <p:sp>
        <p:nvSpPr>
          <p:cNvPr id="5" name="Footer Placeholder 4">
            <a:extLst>
              <a:ext uri="{FF2B5EF4-FFF2-40B4-BE49-F238E27FC236}">
                <a16:creationId xmlns:a16="http://schemas.microsoft.com/office/drawing/2014/main" id="{B0539EE1-5F3B-94DC-F833-7F20EAB6D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AEF63E-4E54-A093-176D-FA0F8C08B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DB4DF-4DA3-430F-919D-681221E9642B}" type="slidenum">
              <a:rPr lang="en-US" smtClean="0"/>
              <a:t>‹#›</a:t>
            </a:fld>
            <a:endParaRPr lang="en-US"/>
          </a:p>
        </p:txBody>
      </p:sp>
    </p:spTree>
    <p:extLst>
      <p:ext uri="{BB962C8B-B14F-4D97-AF65-F5344CB8AC3E}">
        <p14:creationId xmlns:p14="http://schemas.microsoft.com/office/powerpoint/2010/main" val="370657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2665846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Sib-hr@illinois.edu"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mailto:SIB-HR@illinois.ed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my.atlas.illinois.edu/appointment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y.atlas.illinois.edu/"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a:xfrm>
            <a:off x="1992497" y="3204163"/>
            <a:ext cx="8207006" cy="2062163"/>
          </a:xfrm>
        </p:spPr>
        <p:txBody>
          <a:bodyPr>
            <a:normAutofit fontScale="90000"/>
          </a:bodyPr>
          <a:lstStyle/>
          <a:p>
            <a:pPr algn="ctr"/>
            <a:r>
              <a:rPr lang="en-US" sz="10000" dirty="0">
                <a:latin typeface="Avenir Next LT Pro Demi" panose="020B0704020202020204" pitchFamily="34" charset="0"/>
                <a:cs typeface="Calibri" panose="020F0502020204030204" pitchFamily="34" charset="0"/>
              </a:rPr>
              <a:t>HR Appointment Requests in ATLAS</a:t>
            </a:r>
          </a:p>
        </p:txBody>
      </p:sp>
    </p:spTree>
    <p:extLst>
      <p:ext uri="{BB962C8B-B14F-4D97-AF65-F5344CB8AC3E}">
        <p14:creationId xmlns:p14="http://schemas.microsoft.com/office/powerpoint/2010/main" val="16725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What information is needed?</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4524315"/>
          </a:xfrm>
          <a:prstGeom prst="rect">
            <a:avLst/>
          </a:prstGeom>
          <a:noFill/>
        </p:spPr>
        <p:txBody>
          <a:bodyPr wrap="square" rtlCol="0">
            <a:spAutoFit/>
          </a:bodyPr>
          <a:lstStyle/>
          <a:p>
            <a:r>
              <a:rPr lang="en-US" sz="2400" dirty="0">
                <a:latin typeface="Avenir Next LT Pro" panose="020B0504020202020204" pitchFamily="34" charset="0"/>
              </a:rPr>
              <a:t>Here is what you should include when submitting a new appointment or a reappointment: </a:t>
            </a:r>
          </a:p>
          <a:p>
            <a:pPr lvl="1"/>
            <a:r>
              <a:rPr lang="en-US" sz="2400" dirty="0">
                <a:latin typeface="Avenir Next LT Pro" panose="020B0504020202020204" pitchFamily="34" charset="0"/>
              </a:rPr>
              <a:t>-What will they be doing?*</a:t>
            </a:r>
          </a:p>
          <a:p>
            <a:pPr lvl="1"/>
            <a:r>
              <a:rPr lang="en-US" sz="2400" dirty="0">
                <a:latin typeface="Avenir Next LT Pro" panose="020B0504020202020204" pitchFamily="34" charset="0"/>
              </a:rPr>
              <a:t>-How many hours per week will they work or what is their FTE?*</a:t>
            </a:r>
          </a:p>
          <a:p>
            <a:pPr lvl="1"/>
            <a:r>
              <a:rPr lang="en-US" sz="2400" dirty="0">
                <a:latin typeface="Avenir Next LT Pro" panose="020B0504020202020204" pitchFamily="34" charset="0"/>
              </a:rPr>
              <a:t>-How much would you like to pay?*</a:t>
            </a:r>
          </a:p>
          <a:p>
            <a:pPr lvl="1"/>
            <a:r>
              <a:rPr lang="en-US" sz="2400" dirty="0">
                <a:latin typeface="Avenir Next LT Pro" panose="020B0504020202020204" pitchFamily="34" charset="0"/>
              </a:rPr>
              <a:t>-What funding will be used?</a:t>
            </a:r>
          </a:p>
          <a:p>
            <a:pPr lvl="1"/>
            <a:r>
              <a:rPr lang="en-US" sz="2400" dirty="0">
                <a:latin typeface="Avenir Next LT Pro" panose="020B0504020202020204" pitchFamily="34" charset="0"/>
              </a:rPr>
              <a:t>-What dates will they be appointed?*</a:t>
            </a:r>
          </a:p>
          <a:p>
            <a:pPr lvl="1"/>
            <a:r>
              <a:rPr lang="en-US" sz="2400" dirty="0">
                <a:latin typeface="Avenir Next LT Pro" panose="020B0504020202020204" pitchFamily="34" charset="0"/>
              </a:rPr>
              <a:t>-Where will this work be performed?</a:t>
            </a:r>
          </a:p>
          <a:p>
            <a:pPr lvl="1"/>
            <a:r>
              <a:rPr lang="en-US" sz="2400" dirty="0">
                <a:latin typeface="Avenir Next LT Pro" panose="020B0504020202020204" pitchFamily="34" charset="0"/>
              </a:rPr>
              <a:t>-What is the hiring unit?</a:t>
            </a:r>
          </a:p>
          <a:p>
            <a:pPr lvl="1"/>
            <a:r>
              <a:rPr lang="en-US" sz="2400" dirty="0">
                <a:latin typeface="Avenir Next LT Pro" panose="020B0504020202020204" pitchFamily="34" charset="0"/>
              </a:rPr>
              <a:t>-What type of appointment is being requested?</a:t>
            </a:r>
          </a:p>
          <a:p>
            <a:pPr lvl="1"/>
            <a:r>
              <a:rPr lang="en-US" sz="2400" dirty="0">
                <a:latin typeface="Avenir Next LT Pro" panose="020B0504020202020204" pitchFamily="34" charset="0"/>
              </a:rPr>
              <a:t>	-If you cannot select the option you need, please reach out to LAS HR.</a:t>
            </a:r>
          </a:p>
          <a:p>
            <a:pPr algn="ctr"/>
            <a:endParaRPr lang="en-US" sz="2400" dirty="0">
              <a:latin typeface="Avenir Next LT Pro" panose="020B0504020202020204" pitchFamily="34" charset="0"/>
            </a:endParaRPr>
          </a:p>
        </p:txBody>
      </p:sp>
    </p:spTree>
    <p:extLst>
      <p:ext uri="{BB962C8B-B14F-4D97-AF65-F5344CB8AC3E}">
        <p14:creationId xmlns:p14="http://schemas.microsoft.com/office/powerpoint/2010/main" val="97986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What information is needed?</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3046988"/>
          </a:xfrm>
          <a:prstGeom prst="rect">
            <a:avLst/>
          </a:prstGeom>
          <a:noFill/>
        </p:spPr>
        <p:txBody>
          <a:bodyPr wrap="square" rtlCol="0">
            <a:spAutoFit/>
          </a:bodyPr>
          <a:lstStyle/>
          <a:p>
            <a:r>
              <a:rPr lang="en-US" sz="2400" dirty="0">
                <a:latin typeface="Avenir Next LT Pro" panose="020B0504020202020204" pitchFamily="34" charset="0"/>
              </a:rPr>
              <a:t>If you are hiring an Academic Hourly, Academic Professional, or a Post Doc a CV or resume, transcripts or degree conferral letters are requested. </a:t>
            </a:r>
          </a:p>
          <a:p>
            <a:endParaRPr lang="en-US" sz="2400" dirty="0">
              <a:latin typeface="Avenir Next LT Pro" panose="020B0504020202020204" pitchFamily="34" charset="0"/>
            </a:endParaRPr>
          </a:p>
          <a:p>
            <a:r>
              <a:rPr lang="en-US" sz="2400" dirty="0">
                <a:latin typeface="Avenir Next LT Pro" panose="020B0504020202020204" pitchFamily="34" charset="0"/>
              </a:rPr>
              <a:t>Processing times may be quicker if these documents are already uploaded or requested. Please use the notes section to indicate if these documents have been requested.</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spTree>
    <p:extLst>
      <p:ext uri="{BB962C8B-B14F-4D97-AF65-F5344CB8AC3E}">
        <p14:creationId xmlns:p14="http://schemas.microsoft.com/office/powerpoint/2010/main" val="237871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259777-F6A3-03E4-E227-735F32A1F16F}"/>
              </a:ext>
            </a:extLst>
          </p:cNvPr>
          <p:cNvPicPr>
            <a:picLocks noChangeAspect="1"/>
          </p:cNvPicPr>
          <p:nvPr/>
        </p:nvPicPr>
        <p:blipFill>
          <a:blip r:embed="rId2"/>
          <a:stretch>
            <a:fillRect/>
          </a:stretch>
        </p:blipFill>
        <p:spPr>
          <a:xfrm>
            <a:off x="2755316" y="1898135"/>
            <a:ext cx="5988909" cy="936682"/>
          </a:xfrm>
          <a:prstGeom prst="rect">
            <a:avLst/>
          </a:prstGeom>
        </p:spPr>
      </p:pic>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What information is needed?</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099929"/>
            <a:ext cx="11979966" cy="5324535"/>
          </a:xfrm>
          <a:prstGeom prst="rect">
            <a:avLst/>
          </a:prstGeom>
          <a:noFill/>
        </p:spPr>
        <p:txBody>
          <a:bodyPr wrap="square" rtlCol="0">
            <a:spAutoFit/>
          </a:bodyPr>
          <a:lstStyle/>
          <a:p>
            <a:r>
              <a:rPr lang="en-US" sz="2400" dirty="0">
                <a:latin typeface="Avenir Next LT Pro" panose="020B0504020202020204" pitchFamily="34" charset="0"/>
              </a:rPr>
              <a:t>Remote Work Information – REQUIRED!</a:t>
            </a:r>
          </a:p>
          <a:p>
            <a:pPr marL="800100" lvl="1" indent="-342900">
              <a:buFont typeface="Arial" panose="020B0604020202020204" pitchFamily="34" charset="0"/>
              <a:buChar char="•"/>
            </a:pPr>
            <a:r>
              <a:rPr lang="en-US" sz="2000" dirty="0">
                <a:latin typeface="Avenir Next LT Pro" panose="020B0504020202020204" pitchFamily="34" charset="0"/>
              </a:rPr>
              <a:t>This question </a:t>
            </a:r>
            <a:r>
              <a:rPr lang="en-US" sz="2000" b="1" u="sng" dirty="0">
                <a:latin typeface="Avenir Next LT Pro" panose="020B0504020202020204" pitchFamily="34" charset="0"/>
              </a:rPr>
              <a:t>must</a:t>
            </a:r>
            <a:r>
              <a:rPr lang="en-US" sz="2000" dirty="0">
                <a:latin typeface="Avenir Next LT Pro" panose="020B0504020202020204" pitchFamily="34" charset="0"/>
              </a:rPr>
              <a:t> be answered in order to submit your appointment.</a:t>
            </a:r>
          </a:p>
          <a:p>
            <a:pPr marL="800100" lvl="1" indent="-342900">
              <a:buFont typeface="Arial" panose="020B0604020202020204" pitchFamily="34" charset="0"/>
              <a:buChar char="•"/>
            </a:pPr>
            <a:endParaRPr lang="en-US" sz="2400" dirty="0">
              <a:latin typeface="Avenir Next LT Pro" panose="020B0504020202020204" pitchFamily="34" charset="0"/>
            </a:endParaRPr>
          </a:p>
          <a:p>
            <a:pPr marL="800100" lvl="1" indent="-342900">
              <a:buFont typeface="Arial" panose="020B0604020202020204" pitchFamily="34" charset="0"/>
              <a:buChar char="•"/>
            </a:pPr>
            <a:endParaRPr lang="en-US" sz="2400" dirty="0">
              <a:latin typeface="Avenir Next LT Pro" panose="020B0504020202020204" pitchFamily="34" charset="0"/>
            </a:endParaRPr>
          </a:p>
          <a:p>
            <a:endParaRPr lang="en-US" sz="2000" dirty="0">
              <a:latin typeface="Avenir Next LT Pro" panose="020B0504020202020204" pitchFamily="34" charset="0"/>
            </a:endParaRPr>
          </a:p>
          <a:p>
            <a:r>
              <a:rPr lang="en-US" sz="2000" dirty="0">
                <a:latin typeface="Avenir Next LT Pro" panose="020B0504020202020204" pitchFamily="34" charset="0"/>
              </a:rPr>
              <a:t>Response options are: No, Yes, Hybrid, or Unsure</a:t>
            </a:r>
          </a:p>
          <a:p>
            <a:pPr marL="342900" indent="-342900">
              <a:buFont typeface="Arial" panose="020B0604020202020204" pitchFamily="34" charset="0"/>
              <a:buChar char="•"/>
            </a:pPr>
            <a:r>
              <a:rPr lang="en-US" sz="2000" dirty="0">
                <a:latin typeface="Avenir Next LT Pro" panose="020B0504020202020204" pitchFamily="34" charset="0"/>
              </a:rPr>
              <a:t>No – Employee works onsite</a:t>
            </a:r>
          </a:p>
          <a:p>
            <a:pPr marL="342900" indent="-342900">
              <a:buFont typeface="Arial" panose="020B0604020202020204" pitchFamily="34" charset="0"/>
              <a:buChar char="•"/>
            </a:pPr>
            <a:r>
              <a:rPr lang="en-US" sz="2000" dirty="0">
                <a:latin typeface="Avenir Next LT Pro" panose="020B0504020202020204" pitchFamily="34" charset="0"/>
              </a:rPr>
              <a:t>Yes – Employee will rarely, if ever, come to campus. This selection will prompt further information. </a:t>
            </a:r>
          </a:p>
          <a:p>
            <a:pPr marL="800100" lvl="1" indent="-342900">
              <a:buFont typeface="Arial" panose="020B0604020202020204" pitchFamily="34" charset="0"/>
              <a:buChar char="•"/>
            </a:pPr>
            <a:r>
              <a:rPr lang="en-US" sz="2000" dirty="0">
                <a:latin typeface="Avenir Next LT Pro" panose="020B0504020202020204" pitchFamily="34" charset="0"/>
              </a:rPr>
              <a:t>Within IL – No further action required. </a:t>
            </a:r>
          </a:p>
          <a:p>
            <a:pPr marL="800100" lvl="1" indent="-342900">
              <a:buFont typeface="Arial" panose="020B0604020202020204" pitchFamily="34" charset="0"/>
              <a:buChar char="•"/>
            </a:pPr>
            <a:r>
              <a:rPr lang="en-US" sz="2000" dirty="0">
                <a:latin typeface="Avenir Next LT Pro" panose="020B0504020202020204" pitchFamily="34" charset="0"/>
              </a:rPr>
              <a:t>Outside IL – Please indicate what state the employee will be working from so HR can complete necessary tax forms.</a:t>
            </a:r>
          </a:p>
          <a:p>
            <a:pPr marL="800100" lvl="1" indent="-342900">
              <a:buFont typeface="Arial" panose="020B0604020202020204" pitchFamily="34" charset="0"/>
              <a:buChar char="•"/>
            </a:pPr>
            <a:r>
              <a:rPr lang="en-US" sz="2000" dirty="0">
                <a:latin typeface="Avenir Next LT Pro" panose="020B0504020202020204" pitchFamily="34" charset="0"/>
              </a:rPr>
              <a:t>Outside US – </a:t>
            </a:r>
            <a:r>
              <a:rPr lang="en-US" sz="2000" u="sng" dirty="0">
                <a:latin typeface="Avenir Next LT Pro" panose="020B0504020202020204" pitchFamily="34" charset="0"/>
              </a:rPr>
              <a:t>CONTACT HR PRIOR TO ALLOWING ANY WORK PERFORMED OUTSIDE US.</a:t>
            </a:r>
            <a:endParaRPr lang="en-US" sz="2000" dirty="0">
              <a:latin typeface="Avenir Next LT Pro" panose="020B0504020202020204" pitchFamily="34" charset="0"/>
            </a:endParaRPr>
          </a:p>
          <a:p>
            <a:pPr marL="342900" indent="-342900">
              <a:buFont typeface="Arial" panose="020B0604020202020204" pitchFamily="34" charset="0"/>
              <a:buChar char="•"/>
            </a:pPr>
            <a:r>
              <a:rPr lang="en-US" sz="2000" dirty="0">
                <a:latin typeface="Avenir Next LT Pro" panose="020B0504020202020204" pitchFamily="34" charset="0"/>
              </a:rPr>
              <a:t>Hybrid – Employee will work both remote and onsite. </a:t>
            </a:r>
          </a:p>
          <a:p>
            <a:pPr marL="342900" indent="-342900">
              <a:buFont typeface="Arial" panose="020B0604020202020204" pitchFamily="34" charset="0"/>
              <a:buChar char="•"/>
            </a:pPr>
            <a:r>
              <a:rPr lang="en-US" sz="2000" dirty="0">
                <a:latin typeface="Avenir Next LT Pro" panose="020B0504020202020204" pitchFamily="34" charset="0"/>
              </a:rPr>
              <a:t>Unsure – Please follow up with the employee or discuss work location options that are available for your appointment. Discuss with LAS HR before moving forward!</a:t>
            </a:r>
          </a:p>
          <a:p>
            <a:pPr algn="ctr"/>
            <a:endParaRPr lang="en-US" sz="2400" dirty="0">
              <a:latin typeface="Avenir Next LT Pro" panose="020B0504020202020204" pitchFamily="34" charset="0"/>
            </a:endParaRPr>
          </a:p>
        </p:txBody>
      </p:sp>
    </p:spTree>
    <p:extLst>
      <p:ext uri="{BB962C8B-B14F-4D97-AF65-F5344CB8AC3E}">
        <p14:creationId xmlns:p14="http://schemas.microsoft.com/office/powerpoint/2010/main" val="227600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What information is needed?</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1938992"/>
          </a:xfrm>
          <a:prstGeom prst="rect">
            <a:avLst/>
          </a:prstGeom>
          <a:noFill/>
        </p:spPr>
        <p:txBody>
          <a:bodyPr wrap="square" rtlCol="0">
            <a:spAutoFit/>
          </a:bodyPr>
          <a:lstStyle/>
          <a:p>
            <a:r>
              <a:rPr lang="en-US" sz="2400" dirty="0">
                <a:latin typeface="Avenir Next LT Pro" panose="020B0504020202020204" pitchFamily="34" charset="0"/>
              </a:rPr>
              <a:t>Don’t know what to put in a particular field? Enter to the best of your ability but use the NOTES section to explain. HR will be able to correct the information, or we will reach out to you for further information if needed. </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pic>
        <p:nvPicPr>
          <p:cNvPr id="2" name="Picture 1">
            <a:extLst>
              <a:ext uri="{FF2B5EF4-FFF2-40B4-BE49-F238E27FC236}">
                <a16:creationId xmlns:a16="http://schemas.microsoft.com/office/drawing/2014/main" id="{176F19D7-1915-B786-3F9B-DC3F0CF32EB7}"/>
              </a:ext>
            </a:extLst>
          </p:cNvPr>
          <p:cNvPicPr>
            <a:picLocks noChangeAspect="1"/>
          </p:cNvPicPr>
          <p:nvPr/>
        </p:nvPicPr>
        <p:blipFill>
          <a:blip r:embed="rId2"/>
          <a:stretch>
            <a:fillRect/>
          </a:stretch>
        </p:blipFill>
        <p:spPr>
          <a:xfrm>
            <a:off x="3061253" y="2465383"/>
            <a:ext cx="5472552" cy="2981260"/>
          </a:xfrm>
          <a:prstGeom prst="rect">
            <a:avLst/>
          </a:prstGeom>
        </p:spPr>
      </p:pic>
      <p:sp>
        <p:nvSpPr>
          <p:cNvPr id="4" name="Arrow: Right 3">
            <a:extLst>
              <a:ext uri="{FF2B5EF4-FFF2-40B4-BE49-F238E27FC236}">
                <a16:creationId xmlns:a16="http://schemas.microsoft.com/office/drawing/2014/main" id="{741E72E4-66A7-43AF-5096-7C811F7B9C7D}"/>
              </a:ext>
            </a:extLst>
          </p:cNvPr>
          <p:cNvSpPr/>
          <p:nvPr/>
        </p:nvSpPr>
        <p:spPr>
          <a:xfrm>
            <a:off x="1507763" y="4858137"/>
            <a:ext cx="1440009" cy="588506"/>
          </a:xfrm>
          <a:prstGeom prst="rightArrow">
            <a:avLst>
              <a:gd name="adj1" fmla="val 50000"/>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1E5CEEB-6DB2-CEEB-0CED-A0E787CC6764}"/>
              </a:ext>
            </a:extLst>
          </p:cNvPr>
          <p:cNvSpPr txBox="1"/>
          <p:nvPr/>
        </p:nvSpPr>
        <p:spPr>
          <a:xfrm>
            <a:off x="8873781" y="4061648"/>
            <a:ext cx="2654424" cy="954107"/>
          </a:xfrm>
          <a:prstGeom prst="rect">
            <a:avLst/>
          </a:prstGeom>
          <a:noFill/>
        </p:spPr>
        <p:txBody>
          <a:bodyPr wrap="square" rtlCol="0">
            <a:spAutoFit/>
          </a:bodyPr>
          <a:lstStyle/>
          <a:p>
            <a:r>
              <a:rPr lang="en-US" sz="2800" b="1" dirty="0">
                <a:solidFill>
                  <a:srgbClr val="C00000"/>
                </a:solidFill>
              </a:rPr>
              <a:t>NOTES ARE EVERYTHING!!</a:t>
            </a:r>
          </a:p>
        </p:txBody>
      </p:sp>
    </p:spTree>
    <p:extLst>
      <p:ext uri="{BB962C8B-B14F-4D97-AF65-F5344CB8AC3E}">
        <p14:creationId xmlns:p14="http://schemas.microsoft.com/office/powerpoint/2010/main" val="207203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How to Submit</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1569660"/>
          </a:xfrm>
          <a:prstGeom prst="rect">
            <a:avLst/>
          </a:prstGeom>
          <a:noFill/>
        </p:spPr>
        <p:txBody>
          <a:bodyPr wrap="square" rtlCol="0">
            <a:spAutoFit/>
          </a:bodyPr>
          <a:lstStyle/>
          <a:p>
            <a:pPr algn="ctr"/>
            <a:r>
              <a:rPr lang="en-US" sz="2400" dirty="0">
                <a:latin typeface="Avenir Next LT Pro" panose="020B0504020202020204" pitchFamily="34" charset="0"/>
              </a:rPr>
              <a:t>Once you have completed all the required information, click “Submit Appointment Request”.</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95C0A675-AED0-819D-D99B-1891FAE04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8" y="2437747"/>
            <a:ext cx="7036904" cy="3574544"/>
          </a:xfrm>
          <a:prstGeom prst="rect">
            <a:avLst/>
          </a:prstGeom>
        </p:spPr>
      </p:pic>
    </p:spTree>
    <p:extLst>
      <p:ext uri="{BB962C8B-B14F-4D97-AF65-F5344CB8AC3E}">
        <p14:creationId xmlns:p14="http://schemas.microsoft.com/office/powerpoint/2010/main" val="160685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How to Submit</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1938992"/>
          </a:xfrm>
          <a:prstGeom prst="rect">
            <a:avLst/>
          </a:prstGeom>
          <a:noFill/>
        </p:spPr>
        <p:txBody>
          <a:bodyPr wrap="square" rtlCol="0">
            <a:spAutoFit/>
          </a:bodyPr>
          <a:lstStyle/>
          <a:p>
            <a:pPr algn="ctr"/>
            <a:r>
              <a:rPr lang="en-US" sz="2400" dirty="0">
                <a:latin typeface="Avenir Next LT Pro" panose="020B0504020202020204" pitchFamily="34" charset="0"/>
              </a:rPr>
              <a:t>If you do not see the </a:t>
            </a:r>
            <a:r>
              <a:rPr lang="en-US" sz="2400" b="1" dirty="0">
                <a:solidFill>
                  <a:schemeClr val="accent2">
                    <a:lumMod val="75000"/>
                  </a:schemeClr>
                </a:solidFill>
                <a:latin typeface="Avenir Next LT Pro" panose="020B0504020202020204" pitchFamily="34" charset="0"/>
              </a:rPr>
              <a:t>orange</a:t>
            </a:r>
            <a:r>
              <a:rPr lang="en-US" sz="2400" dirty="0">
                <a:latin typeface="Avenir Next LT Pro" panose="020B0504020202020204" pitchFamily="34" charset="0"/>
              </a:rPr>
              <a:t> statement below, please double check that all the required fields have been completed. If you still are unable to submit, please contact your HR team for assistance.</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pic>
        <p:nvPicPr>
          <p:cNvPr id="2" name="Picture 1">
            <a:extLst>
              <a:ext uri="{FF2B5EF4-FFF2-40B4-BE49-F238E27FC236}">
                <a16:creationId xmlns:a16="http://schemas.microsoft.com/office/drawing/2014/main" id="{0A55004A-9A85-F264-9863-6B8C1959987D}"/>
              </a:ext>
            </a:extLst>
          </p:cNvPr>
          <p:cNvPicPr>
            <a:picLocks noChangeAspect="1"/>
          </p:cNvPicPr>
          <p:nvPr/>
        </p:nvPicPr>
        <p:blipFill>
          <a:blip r:embed="rId2"/>
          <a:stretch>
            <a:fillRect/>
          </a:stretch>
        </p:blipFill>
        <p:spPr>
          <a:xfrm>
            <a:off x="733423" y="2971800"/>
            <a:ext cx="10725150" cy="914400"/>
          </a:xfrm>
          <a:prstGeom prst="rect">
            <a:avLst/>
          </a:prstGeom>
        </p:spPr>
      </p:pic>
      <p:sp>
        <p:nvSpPr>
          <p:cNvPr id="3" name="TextBox 2">
            <a:extLst>
              <a:ext uri="{FF2B5EF4-FFF2-40B4-BE49-F238E27FC236}">
                <a16:creationId xmlns:a16="http://schemas.microsoft.com/office/drawing/2014/main" id="{6D5BDEA9-79F0-A3CA-D3D9-4E72575F4E95}"/>
              </a:ext>
            </a:extLst>
          </p:cNvPr>
          <p:cNvSpPr txBox="1"/>
          <p:nvPr/>
        </p:nvSpPr>
        <p:spPr>
          <a:xfrm>
            <a:off x="358140" y="4463266"/>
            <a:ext cx="11475720" cy="1200329"/>
          </a:xfrm>
          <a:prstGeom prst="rect">
            <a:avLst/>
          </a:prstGeom>
          <a:noFill/>
        </p:spPr>
        <p:txBody>
          <a:bodyPr wrap="square" rtlCol="0">
            <a:spAutoFit/>
          </a:bodyPr>
          <a:lstStyle/>
          <a:p>
            <a:r>
              <a:rPr lang="en-US" sz="2400" dirty="0">
                <a:latin typeface="Avenir Next LT Pro" panose="020B0504020202020204" pitchFamily="34" charset="0"/>
              </a:rPr>
              <a:t>Once the appointment is submitted the HR team will then work to process and finalize. Employees should receive a Notification of Appointment when their appointment has finalized. </a:t>
            </a:r>
          </a:p>
        </p:txBody>
      </p:sp>
    </p:spTree>
    <p:extLst>
      <p:ext uri="{BB962C8B-B14F-4D97-AF65-F5344CB8AC3E}">
        <p14:creationId xmlns:p14="http://schemas.microsoft.com/office/powerpoint/2010/main" val="308010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How to Add a Proxy</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1938992"/>
          </a:xfrm>
          <a:prstGeom prst="rect">
            <a:avLst/>
          </a:prstGeom>
          <a:noFill/>
        </p:spPr>
        <p:txBody>
          <a:bodyPr wrap="square" rtlCol="0">
            <a:spAutoFit/>
          </a:bodyPr>
          <a:lstStyle/>
          <a:p>
            <a:r>
              <a:rPr lang="en-US" sz="2400" dirty="0">
                <a:latin typeface="Avenir Next LT Pro" panose="020B0504020202020204" pitchFamily="34" charset="0"/>
              </a:rPr>
              <a:t>Proxy status allows another user to act on your behalf.</a:t>
            </a:r>
          </a:p>
          <a:p>
            <a:r>
              <a:rPr lang="en-US" sz="2400" dirty="0">
                <a:latin typeface="Avenir Next LT Pro" panose="020B0504020202020204" pitchFamily="34" charset="0"/>
              </a:rPr>
              <a:t>-Search by Name or NetID and hit Go</a:t>
            </a:r>
          </a:p>
          <a:p>
            <a:r>
              <a:rPr lang="en-US" sz="2400" dirty="0">
                <a:latin typeface="Avenir Next LT Pro" panose="020B0504020202020204" pitchFamily="34" charset="0"/>
              </a:rPr>
              <a:t>-The name will appear below and X to cancel at any time.</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2AF23FBB-BECC-C0A1-EF96-84C838017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269" y="2380461"/>
            <a:ext cx="8662985" cy="3643892"/>
          </a:xfrm>
          <a:prstGeom prst="rect">
            <a:avLst/>
          </a:prstGeom>
        </p:spPr>
      </p:pic>
    </p:spTree>
    <p:extLst>
      <p:ext uri="{BB962C8B-B14F-4D97-AF65-F5344CB8AC3E}">
        <p14:creationId xmlns:p14="http://schemas.microsoft.com/office/powerpoint/2010/main" val="360083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How to Add a Proxy</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1938992"/>
          </a:xfrm>
          <a:prstGeom prst="rect">
            <a:avLst/>
          </a:prstGeom>
          <a:noFill/>
        </p:spPr>
        <p:txBody>
          <a:bodyPr wrap="square" rtlCol="0">
            <a:spAutoFit/>
          </a:bodyPr>
          <a:lstStyle/>
          <a:p>
            <a:r>
              <a:rPr lang="en-US" sz="2400" dirty="0">
                <a:latin typeface="Avenir Next LT Pro" panose="020B0504020202020204" pitchFamily="34" charset="0"/>
              </a:rPr>
              <a:t>An employee can request access to be a proxy.</a:t>
            </a:r>
          </a:p>
          <a:p>
            <a:r>
              <a:rPr lang="en-US" sz="2400" dirty="0">
                <a:latin typeface="Avenir Next LT Pro" panose="020B0504020202020204" pitchFamily="34" charset="0"/>
              </a:rPr>
              <a:t>-Proxy Request Form will pop open, enter the NetID of the person you wish to proxy for. That person will have to approve your request. </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A6E08AF4-2184-556B-C6BF-1C842A4D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3" y="2470983"/>
            <a:ext cx="6334540" cy="3486076"/>
          </a:xfrm>
          <a:prstGeom prst="rect">
            <a:avLst/>
          </a:prstGeom>
        </p:spPr>
      </p:pic>
    </p:spTree>
    <p:extLst>
      <p:ext uri="{BB962C8B-B14F-4D97-AF65-F5344CB8AC3E}">
        <p14:creationId xmlns:p14="http://schemas.microsoft.com/office/powerpoint/2010/main" val="223552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Pay Scales</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1569660"/>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Avenir Next LT Pro" panose="020B0504020202020204" pitchFamily="34" charset="0"/>
              </a:rPr>
              <a:t>All Graduate Assistants – Either per campus or unit specific </a:t>
            </a:r>
          </a:p>
          <a:p>
            <a:pPr marL="800100" lvl="1" indent="-342900">
              <a:buFont typeface="Arial" panose="020B0604020202020204" pitchFamily="34" charset="0"/>
              <a:buChar char="•"/>
            </a:pPr>
            <a:r>
              <a:rPr lang="en-US" sz="2400" dirty="0">
                <a:latin typeface="Avenir Next LT Pro" panose="020B0504020202020204" pitchFamily="34" charset="0"/>
              </a:rPr>
              <a:t>Undergraduate rates – Dependent on job classification</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graphicFrame>
        <p:nvGraphicFramePr>
          <p:cNvPr id="3" name="Table 3">
            <a:extLst>
              <a:ext uri="{FF2B5EF4-FFF2-40B4-BE49-F238E27FC236}">
                <a16:creationId xmlns:a16="http://schemas.microsoft.com/office/drawing/2014/main" id="{EB8C5E1C-0A30-7FDC-197B-E598DDBD1A4B}"/>
              </a:ext>
            </a:extLst>
          </p:cNvPr>
          <p:cNvGraphicFramePr>
            <a:graphicFrameLocks noGrp="1"/>
          </p:cNvGraphicFramePr>
          <p:nvPr>
            <p:extLst>
              <p:ext uri="{D42A27DB-BD31-4B8C-83A1-F6EECF244321}">
                <p14:modId xmlns:p14="http://schemas.microsoft.com/office/powerpoint/2010/main" val="871338110"/>
              </p:ext>
            </p:extLst>
          </p:nvPr>
        </p:nvGraphicFramePr>
        <p:xfrm>
          <a:off x="158514" y="2453221"/>
          <a:ext cx="11874968" cy="3205480"/>
        </p:xfrm>
        <a:graphic>
          <a:graphicData uri="http://schemas.openxmlformats.org/drawingml/2006/table">
            <a:tbl>
              <a:tblPr firstRow="1" bandRow="1">
                <a:tableStyleId>{5C22544A-7EE6-4342-B048-85BDC9FD1C3A}</a:tableStyleId>
              </a:tblPr>
              <a:tblGrid>
                <a:gridCol w="2968742">
                  <a:extLst>
                    <a:ext uri="{9D8B030D-6E8A-4147-A177-3AD203B41FA5}">
                      <a16:colId xmlns:a16="http://schemas.microsoft.com/office/drawing/2014/main" val="2326206077"/>
                    </a:ext>
                  </a:extLst>
                </a:gridCol>
                <a:gridCol w="2968742">
                  <a:extLst>
                    <a:ext uri="{9D8B030D-6E8A-4147-A177-3AD203B41FA5}">
                      <a16:colId xmlns:a16="http://schemas.microsoft.com/office/drawing/2014/main" val="406525769"/>
                    </a:ext>
                  </a:extLst>
                </a:gridCol>
                <a:gridCol w="2968742">
                  <a:extLst>
                    <a:ext uri="{9D8B030D-6E8A-4147-A177-3AD203B41FA5}">
                      <a16:colId xmlns:a16="http://schemas.microsoft.com/office/drawing/2014/main" val="41389693"/>
                    </a:ext>
                  </a:extLst>
                </a:gridCol>
                <a:gridCol w="2968742">
                  <a:extLst>
                    <a:ext uri="{9D8B030D-6E8A-4147-A177-3AD203B41FA5}">
                      <a16:colId xmlns:a16="http://schemas.microsoft.com/office/drawing/2014/main" val="4263368577"/>
                    </a:ext>
                  </a:extLst>
                </a:gridCol>
              </a:tblGrid>
              <a:tr h="370840">
                <a:tc>
                  <a:txBody>
                    <a:bodyPr/>
                    <a:lstStyle/>
                    <a:p>
                      <a:r>
                        <a:rPr lang="en-US" dirty="0"/>
                        <a:t>Group</a:t>
                      </a:r>
                    </a:p>
                  </a:txBody>
                  <a:tcPr/>
                </a:tc>
                <a:tc>
                  <a:txBody>
                    <a:bodyPr/>
                    <a:lstStyle/>
                    <a:p>
                      <a:r>
                        <a:rPr lang="en-US" dirty="0"/>
                        <a:t>Classification</a:t>
                      </a:r>
                    </a:p>
                  </a:txBody>
                  <a:tcPr/>
                </a:tc>
                <a:tc>
                  <a:txBody>
                    <a:bodyPr/>
                    <a:lstStyle/>
                    <a:p>
                      <a:r>
                        <a:rPr lang="en-US" dirty="0"/>
                        <a:t>Range</a:t>
                      </a:r>
                    </a:p>
                  </a:txBody>
                  <a:tcPr/>
                </a:tc>
                <a:tc>
                  <a:txBody>
                    <a:bodyPr/>
                    <a:lstStyle/>
                    <a:p>
                      <a:r>
                        <a:rPr lang="en-US" dirty="0"/>
                        <a:t>Typical Duties</a:t>
                      </a:r>
                    </a:p>
                  </a:txBody>
                  <a:tcPr/>
                </a:tc>
                <a:extLst>
                  <a:ext uri="{0D108BD9-81ED-4DB2-BD59-A6C34878D82A}">
                    <a16:rowId xmlns:a16="http://schemas.microsoft.com/office/drawing/2014/main" val="965116874"/>
                  </a:ext>
                </a:extLst>
              </a:tr>
              <a:tr h="370840">
                <a:tc>
                  <a:txBody>
                    <a:bodyPr/>
                    <a:lstStyle/>
                    <a:p>
                      <a:r>
                        <a:rPr lang="en-US" dirty="0"/>
                        <a:t>Group A</a:t>
                      </a:r>
                    </a:p>
                  </a:txBody>
                  <a:tcPr/>
                </a:tc>
                <a:tc>
                  <a:txBody>
                    <a:bodyPr/>
                    <a:lstStyle/>
                    <a:p>
                      <a:r>
                        <a:rPr lang="en-US" dirty="0"/>
                        <a:t>Entry level/unskilled</a:t>
                      </a:r>
                    </a:p>
                  </a:txBody>
                  <a:tcPr/>
                </a:tc>
                <a:tc>
                  <a:txBody>
                    <a:bodyPr/>
                    <a:lstStyle/>
                    <a:p>
                      <a:r>
                        <a:rPr lang="en-US" dirty="0"/>
                        <a:t>$14.00-$15.15/hour</a:t>
                      </a:r>
                    </a:p>
                  </a:txBody>
                  <a:tcPr/>
                </a:tc>
                <a:tc>
                  <a:txBody>
                    <a:bodyPr/>
                    <a:lstStyle/>
                    <a:p>
                      <a:r>
                        <a:rPr lang="en-US" dirty="0"/>
                        <a:t>Work requires no prior education or experience. </a:t>
                      </a:r>
                    </a:p>
                  </a:txBody>
                  <a:tcPr/>
                </a:tc>
                <a:extLst>
                  <a:ext uri="{0D108BD9-81ED-4DB2-BD59-A6C34878D82A}">
                    <a16:rowId xmlns:a16="http://schemas.microsoft.com/office/drawing/2014/main" val="2818314946"/>
                  </a:ext>
                </a:extLst>
              </a:tr>
              <a:tr h="370840">
                <a:tc>
                  <a:txBody>
                    <a:bodyPr/>
                    <a:lstStyle/>
                    <a:p>
                      <a:r>
                        <a:rPr lang="en-US" dirty="0"/>
                        <a:t>Group B</a:t>
                      </a:r>
                    </a:p>
                  </a:txBody>
                  <a:tcPr/>
                </a:tc>
                <a:tc>
                  <a:txBody>
                    <a:bodyPr/>
                    <a:lstStyle/>
                    <a:p>
                      <a:r>
                        <a:rPr lang="en-US" dirty="0"/>
                        <a:t>Semi-Skilled</a:t>
                      </a:r>
                    </a:p>
                  </a:txBody>
                  <a:tcPr/>
                </a:tc>
                <a:tc>
                  <a:txBody>
                    <a:bodyPr/>
                    <a:lstStyle/>
                    <a:p>
                      <a:r>
                        <a:rPr lang="en-US" dirty="0"/>
                        <a:t>$14.00-$15.95/hour</a:t>
                      </a:r>
                    </a:p>
                  </a:txBody>
                  <a:tcPr/>
                </a:tc>
                <a:tc>
                  <a:txBody>
                    <a:bodyPr/>
                    <a:lstStyle/>
                    <a:p>
                      <a:r>
                        <a:rPr lang="en-US" dirty="0"/>
                        <a:t>Work requires some experience or education</a:t>
                      </a:r>
                    </a:p>
                  </a:txBody>
                  <a:tcPr/>
                </a:tc>
                <a:extLst>
                  <a:ext uri="{0D108BD9-81ED-4DB2-BD59-A6C34878D82A}">
                    <a16:rowId xmlns:a16="http://schemas.microsoft.com/office/drawing/2014/main" val="1971889309"/>
                  </a:ext>
                </a:extLst>
              </a:tr>
              <a:tr h="370840">
                <a:tc>
                  <a:txBody>
                    <a:bodyPr/>
                    <a:lstStyle/>
                    <a:p>
                      <a:r>
                        <a:rPr lang="en-US" dirty="0"/>
                        <a:t>Group C</a:t>
                      </a:r>
                    </a:p>
                  </a:txBody>
                  <a:tcPr/>
                </a:tc>
                <a:tc>
                  <a:txBody>
                    <a:bodyPr/>
                    <a:lstStyle/>
                    <a:p>
                      <a:r>
                        <a:rPr lang="en-US" dirty="0"/>
                        <a:t>Technical</a:t>
                      </a:r>
                    </a:p>
                  </a:txBody>
                  <a:tcPr/>
                </a:tc>
                <a:tc>
                  <a:txBody>
                    <a:bodyPr/>
                    <a:lstStyle/>
                    <a:p>
                      <a:r>
                        <a:rPr lang="en-US" dirty="0"/>
                        <a:t>$14.00-$18.00/hour</a:t>
                      </a:r>
                    </a:p>
                  </a:txBody>
                  <a:tcPr/>
                </a:tc>
                <a:tc>
                  <a:txBody>
                    <a:bodyPr/>
                    <a:lstStyle/>
                    <a:p>
                      <a:r>
                        <a:rPr lang="en-US" dirty="0"/>
                        <a:t>Work requiring prior experience or education</a:t>
                      </a:r>
                    </a:p>
                  </a:txBody>
                  <a:tcPr/>
                </a:tc>
                <a:extLst>
                  <a:ext uri="{0D108BD9-81ED-4DB2-BD59-A6C34878D82A}">
                    <a16:rowId xmlns:a16="http://schemas.microsoft.com/office/drawing/2014/main" val="3680516854"/>
                  </a:ext>
                </a:extLst>
              </a:tr>
              <a:tr h="370840">
                <a:tc>
                  <a:txBody>
                    <a:bodyPr/>
                    <a:lstStyle/>
                    <a:p>
                      <a:r>
                        <a:rPr lang="en-US" dirty="0"/>
                        <a:t>Group D</a:t>
                      </a:r>
                    </a:p>
                  </a:txBody>
                  <a:tcPr/>
                </a:tc>
                <a:tc>
                  <a:txBody>
                    <a:bodyPr/>
                    <a:lstStyle/>
                    <a:p>
                      <a:r>
                        <a:rPr lang="en-US" dirty="0"/>
                        <a:t>Paraprofessional/professional</a:t>
                      </a:r>
                    </a:p>
                  </a:txBody>
                  <a:tcPr/>
                </a:tc>
                <a:tc>
                  <a:txBody>
                    <a:bodyPr/>
                    <a:lstStyle/>
                    <a:p>
                      <a:r>
                        <a:rPr lang="en-US" dirty="0"/>
                        <a:t>$14.00-$21.50/hour</a:t>
                      </a:r>
                    </a:p>
                  </a:txBody>
                  <a:tcPr/>
                </a:tc>
                <a:tc>
                  <a:txBody>
                    <a:bodyPr/>
                    <a:lstStyle/>
                    <a:p>
                      <a:r>
                        <a:rPr lang="en-US" dirty="0"/>
                        <a:t>Work requiring advanced skills specific to field employed in.</a:t>
                      </a:r>
                    </a:p>
                  </a:txBody>
                  <a:tcPr/>
                </a:tc>
                <a:extLst>
                  <a:ext uri="{0D108BD9-81ED-4DB2-BD59-A6C34878D82A}">
                    <a16:rowId xmlns:a16="http://schemas.microsoft.com/office/drawing/2014/main" val="1297393837"/>
                  </a:ext>
                </a:extLst>
              </a:tr>
            </a:tbl>
          </a:graphicData>
        </a:graphic>
      </p:graphicFrame>
    </p:spTree>
    <p:extLst>
      <p:ext uri="{BB962C8B-B14F-4D97-AF65-F5344CB8AC3E}">
        <p14:creationId xmlns:p14="http://schemas.microsoft.com/office/powerpoint/2010/main" val="395969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F61BFB-FF31-7EB2-E6D4-AF1838ED9824}"/>
              </a:ext>
            </a:extLst>
          </p:cNvPr>
          <p:cNvPicPr>
            <a:picLocks noChangeAspect="1"/>
          </p:cNvPicPr>
          <p:nvPr/>
        </p:nvPicPr>
        <p:blipFill>
          <a:blip r:embed="rId2"/>
          <a:stretch>
            <a:fillRect/>
          </a:stretch>
        </p:blipFill>
        <p:spPr>
          <a:xfrm>
            <a:off x="2980944" y="1901649"/>
            <a:ext cx="6580760" cy="4124247"/>
          </a:xfrm>
          <a:prstGeom prst="rect">
            <a:avLst/>
          </a:prstGeom>
        </p:spPr>
      </p:pic>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err="1">
                <a:solidFill>
                  <a:schemeClr val="bg1"/>
                </a:solidFill>
                <a:latin typeface="Avenir Next LT Pro Demi" panose="020B0704020202020204" pitchFamily="34" charset="0"/>
              </a:rPr>
              <a:t>TimeTracker</a:t>
            </a:r>
            <a:endParaRPr lang="en-US" sz="3600" dirty="0">
              <a:solidFill>
                <a:schemeClr val="bg1"/>
              </a:solidFill>
              <a:latin typeface="Avenir Next LT Pro Demi" panose="020B0704020202020204" pitchFamily="34" charset="0"/>
            </a:endParaRP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1200329"/>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Avenir Next LT Pro" panose="020B0504020202020204" pitchFamily="34" charset="0"/>
              </a:rPr>
              <a:t>Supervisors will go to my.atlas.Illinois.edu/</a:t>
            </a:r>
            <a:r>
              <a:rPr lang="en-US" sz="2400" dirty="0" err="1">
                <a:latin typeface="Avenir Next LT Pro" panose="020B0504020202020204" pitchFamily="34" charset="0"/>
              </a:rPr>
              <a:t>timetracker</a:t>
            </a:r>
            <a:r>
              <a:rPr lang="en-US" sz="2400" dirty="0">
                <a:latin typeface="Avenir Next LT Pro" panose="020B0504020202020204" pitchFamily="34" charset="0"/>
              </a:rPr>
              <a:t> and log in with your NetID and Password.</a:t>
            </a:r>
          </a:p>
          <a:p>
            <a:pPr algn="ctr"/>
            <a:endParaRPr lang="en-US" sz="2400" dirty="0">
              <a:latin typeface="Avenir Next LT Pro" panose="020B0504020202020204" pitchFamily="34" charset="0"/>
            </a:endParaRPr>
          </a:p>
        </p:txBody>
      </p:sp>
    </p:spTree>
    <p:extLst>
      <p:ext uri="{BB962C8B-B14F-4D97-AF65-F5344CB8AC3E}">
        <p14:creationId xmlns:p14="http://schemas.microsoft.com/office/powerpoint/2010/main" val="408104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9C0B253-7907-6527-2C5B-9AE42D51F82F}"/>
              </a:ext>
            </a:extLst>
          </p:cNvPr>
          <p:cNvGraphicFramePr>
            <a:graphicFrameLocks noGrp="1"/>
          </p:cNvGraphicFramePr>
          <p:nvPr>
            <p:extLst>
              <p:ext uri="{D42A27DB-BD31-4B8C-83A1-F6EECF244321}">
                <p14:modId xmlns:p14="http://schemas.microsoft.com/office/powerpoint/2010/main" val="751985330"/>
              </p:ext>
            </p:extLst>
          </p:nvPr>
        </p:nvGraphicFramePr>
        <p:xfrm>
          <a:off x="3136348" y="198686"/>
          <a:ext cx="5919304" cy="5600159"/>
        </p:xfrm>
        <a:graphic>
          <a:graphicData uri="http://schemas.openxmlformats.org/drawingml/2006/table">
            <a:tbl>
              <a:tblPr firstRow="1" bandRow="1">
                <a:tableStyleId>{073A0DAA-6AF3-43AB-8588-CEC1D06C72B9}</a:tableStyleId>
              </a:tblPr>
              <a:tblGrid>
                <a:gridCol w="2959652">
                  <a:extLst>
                    <a:ext uri="{9D8B030D-6E8A-4147-A177-3AD203B41FA5}">
                      <a16:colId xmlns:a16="http://schemas.microsoft.com/office/drawing/2014/main" val="3021868150"/>
                    </a:ext>
                  </a:extLst>
                </a:gridCol>
                <a:gridCol w="2959652">
                  <a:extLst>
                    <a:ext uri="{9D8B030D-6E8A-4147-A177-3AD203B41FA5}">
                      <a16:colId xmlns:a16="http://schemas.microsoft.com/office/drawing/2014/main" val="1666629410"/>
                    </a:ext>
                  </a:extLst>
                </a:gridCol>
              </a:tblGrid>
              <a:tr h="747542">
                <a:tc>
                  <a:txBody>
                    <a:bodyPr/>
                    <a:lstStyle/>
                    <a:p>
                      <a:r>
                        <a:rPr lang="en-US" dirty="0">
                          <a:latin typeface="Avenir Next LT Pro" panose="020B0504020202020204" pitchFamily="34" charset="0"/>
                        </a:rPr>
                        <a:t>SESE/SIB Human Resources Team</a:t>
                      </a:r>
                    </a:p>
                  </a:txBody>
                  <a:tcPr/>
                </a:tc>
                <a:tc>
                  <a:txBody>
                    <a:bodyPr/>
                    <a:lstStyle/>
                    <a:p>
                      <a:r>
                        <a:rPr lang="en-US" dirty="0">
                          <a:latin typeface="Avenir Next LT Pro" panose="020B0504020202020204" pitchFamily="34" charset="0"/>
                        </a:rPr>
                        <a:t>Title</a:t>
                      </a:r>
                    </a:p>
                  </a:txBody>
                  <a:tcPr/>
                </a:tc>
                <a:extLst>
                  <a:ext uri="{0D108BD9-81ED-4DB2-BD59-A6C34878D82A}">
                    <a16:rowId xmlns:a16="http://schemas.microsoft.com/office/drawing/2014/main" val="2180200406"/>
                  </a:ext>
                </a:extLst>
              </a:tr>
              <a:tr h="1290279">
                <a:tc>
                  <a:txBody>
                    <a:bodyPr/>
                    <a:lstStyle/>
                    <a:p>
                      <a:r>
                        <a:rPr lang="en-US" dirty="0">
                          <a:latin typeface="Avenir Next LT Pro" panose="020B0504020202020204" pitchFamily="34" charset="0"/>
                        </a:rPr>
                        <a:t>Cassie Kenton</a:t>
                      </a:r>
                    </a:p>
                  </a:txBody>
                  <a:tcPr/>
                </a:tc>
                <a:tc>
                  <a:txBody>
                    <a:bodyPr/>
                    <a:lstStyle/>
                    <a:p>
                      <a:r>
                        <a:rPr lang="en-US" dirty="0">
                          <a:latin typeface="Avenir Next LT Pro"/>
                        </a:rPr>
                        <a:t>Assistant Director of Human Resources</a:t>
                      </a:r>
                    </a:p>
                  </a:txBody>
                  <a:tcPr/>
                </a:tc>
                <a:extLst>
                  <a:ext uri="{0D108BD9-81ED-4DB2-BD59-A6C34878D82A}">
                    <a16:rowId xmlns:a16="http://schemas.microsoft.com/office/drawing/2014/main" val="2008226348"/>
                  </a:ext>
                </a:extLst>
              </a:tr>
              <a:tr h="1290279">
                <a:tc>
                  <a:txBody>
                    <a:bodyPr/>
                    <a:lstStyle/>
                    <a:p>
                      <a:r>
                        <a:rPr lang="en-US" dirty="0">
                          <a:latin typeface="Avenir Next LT Pro" panose="020B0504020202020204" pitchFamily="34" charset="0"/>
                        </a:rPr>
                        <a:t>Jessica Seipp</a:t>
                      </a:r>
                    </a:p>
                    <a:p>
                      <a:r>
                        <a:rPr lang="en-US" dirty="0">
                          <a:latin typeface="Avenir Next LT Pro" panose="020B0504020202020204" pitchFamily="34" charset="0"/>
                        </a:rPr>
                        <a:t>Denise Madden</a:t>
                      </a:r>
                    </a:p>
                  </a:txBody>
                  <a:tcPr/>
                </a:tc>
                <a:tc>
                  <a:txBody>
                    <a:bodyPr/>
                    <a:lstStyle/>
                    <a:p>
                      <a:r>
                        <a:rPr lang="en-US" dirty="0">
                          <a:latin typeface="Avenir Next LT Pro" panose="020B0504020202020204" pitchFamily="34" charset="0"/>
                        </a:rPr>
                        <a:t>Senior HR Generalist</a:t>
                      </a:r>
                    </a:p>
                    <a:p>
                      <a:r>
                        <a:rPr lang="en-US" dirty="0">
                          <a:latin typeface="Avenir Next LT Pro" panose="020B0504020202020204" pitchFamily="34" charset="0"/>
                        </a:rPr>
                        <a:t>HR Associate</a:t>
                      </a:r>
                    </a:p>
                  </a:txBody>
                  <a:tcPr/>
                </a:tc>
                <a:extLst>
                  <a:ext uri="{0D108BD9-81ED-4DB2-BD59-A6C34878D82A}">
                    <a16:rowId xmlns:a16="http://schemas.microsoft.com/office/drawing/2014/main" val="1358224071"/>
                  </a:ext>
                </a:extLst>
              </a:tr>
              <a:tr h="757353">
                <a:tc>
                  <a:txBody>
                    <a:bodyPr/>
                    <a:lstStyle/>
                    <a:p>
                      <a:r>
                        <a:rPr lang="en-US" dirty="0">
                          <a:latin typeface="Avenir Next LT Pro" panose="020B0504020202020204" pitchFamily="34" charset="0"/>
                        </a:rPr>
                        <a:t>John Fogle</a:t>
                      </a:r>
                    </a:p>
                  </a:txBody>
                  <a:tcPr/>
                </a:tc>
                <a:tc>
                  <a:txBody>
                    <a:bodyPr/>
                    <a:lstStyle/>
                    <a:p>
                      <a:r>
                        <a:rPr lang="en-US" dirty="0">
                          <a:latin typeface="Avenir Next LT Pro" panose="020B0504020202020204" pitchFamily="34" charset="0"/>
                        </a:rPr>
                        <a:t>HR Generalist</a:t>
                      </a:r>
                    </a:p>
                  </a:txBody>
                  <a:tcPr/>
                </a:tc>
                <a:extLst>
                  <a:ext uri="{0D108BD9-81ED-4DB2-BD59-A6C34878D82A}">
                    <a16:rowId xmlns:a16="http://schemas.microsoft.com/office/drawing/2014/main" val="2401928299"/>
                  </a:ext>
                </a:extLst>
              </a:tr>
              <a:tr h="757353">
                <a:tc>
                  <a:txBody>
                    <a:bodyPr/>
                    <a:lstStyle/>
                    <a:p>
                      <a:r>
                        <a:rPr lang="en-US" dirty="0">
                          <a:latin typeface="Avenir Next LT Pro" panose="020B0504020202020204" pitchFamily="34" charset="0"/>
                        </a:rPr>
                        <a:t>SESE HR</a:t>
                      </a:r>
                    </a:p>
                    <a:p>
                      <a:r>
                        <a:rPr lang="en-US" dirty="0">
                          <a:latin typeface="Avenir Next LT Pro" panose="020B0504020202020204" pitchFamily="34" charset="0"/>
                        </a:rPr>
                        <a:t>SIB HR</a:t>
                      </a:r>
                    </a:p>
                  </a:txBody>
                  <a:tcPr/>
                </a:tc>
                <a:tc>
                  <a:txBody>
                    <a:bodyPr/>
                    <a:lstStyle/>
                    <a:p>
                      <a:r>
                        <a:rPr lang="en-US" dirty="0">
                          <a:latin typeface="Avenir Next LT Pro" panose="020B0504020202020204" pitchFamily="34" charset="0"/>
                          <a:hlinkClick r:id="rId2"/>
                        </a:rPr>
                        <a:t>SESE-hr@illinois.edu</a:t>
                      </a:r>
                    </a:p>
                    <a:p>
                      <a:r>
                        <a:rPr lang="en-US" dirty="0">
                          <a:latin typeface="Avenir Next LT Pro" panose="020B0504020202020204" pitchFamily="34" charset="0"/>
                          <a:hlinkClick r:id="rId2"/>
                        </a:rPr>
                        <a:t>Sib-hr@illinois.edu</a:t>
                      </a:r>
                      <a:endParaRPr lang="en-US" dirty="0">
                        <a:latin typeface="Avenir Next LT Pro" panose="020B0504020202020204" pitchFamily="34" charset="0"/>
                      </a:endParaRPr>
                    </a:p>
                  </a:txBody>
                  <a:tcPr/>
                </a:tc>
                <a:extLst>
                  <a:ext uri="{0D108BD9-81ED-4DB2-BD59-A6C34878D82A}">
                    <a16:rowId xmlns:a16="http://schemas.microsoft.com/office/drawing/2014/main" val="3183530281"/>
                  </a:ext>
                </a:extLst>
              </a:tr>
              <a:tr h="757353">
                <a:tc>
                  <a:txBody>
                    <a:bodyPr/>
                    <a:lstStyle/>
                    <a:p>
                      <a:r>
                        <a:rPr lang="en-US" dirty="0">
                          <a:latin typeface="Avenir Next LT Pro" panose="020B0504020202020204" pitchFamily="34" charset="0"/>
                        </a:rPr>
                        <a:t>College LAS HR</a:t>
                      </a:r>
                    </a:p>
                  </a:txBody>
                  <a:tcPr/>
                </a:tc>
                <a:tc>
                  <a:txBody>
                    <a:bodyPr/>
                    <a:lstStyle/>
                    <a:p>
                      <a:r>
                        <a:rPr lang="en-US" dirty="0">
                          <a:latin typeface="Avenir Next LT Pro" panose="020B0504020202020204" pitchFamily="34" charset="0"/>
                        </a:rPr>
                        <a:t>LASCollegeHiring@illinois.edu</a:t>
                      </a:r>
                    </a:p>
                  </a:txBody>
                  <a:tcPr/>
                </a:tc>
                <a:extLst>
                  <a:ext uri="{0D108BD9-81ED-4DB2-BD59-A6C34878D82A}">
                    <a16:rowId xmlns:a16="http://schemas.microsoft.com/office/drawing/2014/main" val="3968904440"/>
                  </a:ext>
                </a:extLst>
              </a:tr>
            </a:tbl>
          </a:graphicData>
        </a:graphic>
      </p:graphicFrame>
    </p:spTree>
    <p:extLst>
      <p:ext uri="{BB962C8B-B14F-4D97-AF65-F5344CB8AC3E}">
        <p14:creationId xmlns:p14="http://schemas.microsoft.com/office/powerpoint/2010/main" val="417415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err="1">
                <a:solidFill>
                  <a:schemeClr val="bg1"/>
                </a:solidFill>
                <a:latin typeface="Avenir Next LT Pro Demi" panose="020B0704020202020204" pitchFamily="34" charset="0"/>
              </a:rPr>
              <a:t>TimeTracker</a:t>
            </a:r>
            <a:endParaRPr lang="en-US" sz="3600" dirty="0">
              <a:solidFill>
                <a:schemeClr val="bg1"/>
              </a:solidFill>
              <a:latin typeface="Avenir Next LT Pro Demi" panose="020B0704020202020204" pitchFamily="34" charset="0"/>
            </a:endParaRPr>
          </a:p>
        </p:txBody>
      </p:sp>
      <p:pic>
        <p:nvPicPr>
          <p:cNvPr id="7" name="Picture 6">
            <a:extLst>
              <a:ext uri="{FF2B5EF4-FFF2-40B4-BE49-F238E27FC236}">
                <a16:creationId xmlns:a16="http://schemas.microsoft.com/office/drawing/2014/main" id="{E0FB8E52-00AF-6746-48CA-4ED8A42FC6D7}"/>
              </a:ext>
            </a:extLst>
          </p:cNvPr>
          <p:cNvPicPr>
            <a:picLocks noChangeAspect="1"/>
          </p:cNvPicPr>
          <p:nvPr/>
        </p:nvPicPr>
        <p:blipFill>
          <a:blip r:embed="rId2"/>
          <a:stretch>
            <a:fillRect/>
          </a:stretch>
        </p:blipFill>
        <p:spPr>
          <a:xfrm>
            <a:off x="1856935" y="1500125"/>
            <a:ext cx="7781830" cy="4295764"/>
          </a:xfrm>
          <a:prstGeom prst="rect">
            <a:avLst/>
          </a:prstGeom>
        </p:spPr>
      </p:pic>
    </p:spTree>
    <p:extLst>
      <p:ext uri="{BB962C8B-B14F-4D97-AF65-F5344CB8AC3E}">
        <p14:creationId xmlns:p14="http://schemas.microsoft.com/office/powerpoint/2010/main" val="845344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err="1">
                <a:solidFill>
                  <a:schemeClr val="bg1"/>
                </a:solidFill>
                <a:latin typeface="Avenir Next LT Pro Demi" panose="020B0704020202020204" pitchFamily="34" charset="0"/>
              </a:rPr>
              <a:t>TimeTracker</a:t>
            </a:r>
            <a:endParaRPr lang="en-US" sz="3600" dirty="0">
              <a:solidFill>
                <a:schemeClr val="bg1"/>
              </a:solidFill>
              <a:latin typeface="Avenir Next LT Pro Demi" panose="020B0704020202020204" pitchFamily="34" charset="0"/>
            </a:endParaRPr>
          </a:p>
        </p:txBody>
      </p:sp>
      <p:pic>
        <p:nvPicPr>
          <p:cNvPr id="3" name="Picture 2">
            <a:extLst>
              <a:ext uri="{FF2B5EF4-FFF2-40B4-BE49-F238E27FC236}">
                <a16:creationId xmlns:a16="http://schemas.microsoft.com/office/drawing/2014/main" id="{B890A7A6-7F1E-EBF6-2B08-7ECF45637F60}"/>
              </a:ext>
            </a:extLst>
          </p:cNvPr>
          <p:cNvPicPr>
            <a:picLocks noChangeAspect="1"/>
          </p:cNvPicPr>
          <p:nvPr/>
        </p:nvPicPr>
        <p:blipFill>
          <a:blip r:embed="rId2"/>
          <a:stretch>
            <a:fillRect/>
          </a:stretch>
        </p:blipFill>
        <p:spPr>
          <a:xfrm>
            <a:off x="2365852" y="1214128"/>
            <a:ext cx="7716327" cy="4429743"/>
          </a:xfrm>
          <a:prstGeom prst="rect">
            <a:avLst/>
          </a:prstGeom>
        </p:spPr>
      </p:pic>
    </p:spTree>
    <p:extLst>
      <p:ext uri="{BB962C8B-B14F-4D97-AF65-F5344CB8AC3E}">
        <p14:creationId xmlns:p14="http://schemas.microsoft.com/office/powerpoint/2010/main" val="287911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err="1">
                <a:solidFill>
                  <a:schemeClr val="bg1"/>
                </a:solidFill>
                <a:latin typeface="Avenir Next LT Pro Demi" panose="020B0704020202020204" pitchFamily="34" charset="0"/>
              </a:rPr>
              <a:t>TimeTracker</a:t>
            </a:r>
            <a:endParaRPr lang="en-US" sz="3600" dirty="0">
              <a:solidFill>
                <a:schemeClr val="bg1"/>
              </a:solidFill>
              <a:latin typeface="Avenir Next LT Pro Demi" panose="020B0704020202020204" pitchFamily="34" charset="0"/>
            </a:endParaRPr>
          </a:p>
        </p:txBody>
      </p:sp>
      <p:pic>
        <p:nvPicPr>
          <p:cNvPr id="4" name="Picture 3">
            <a:extLst>
              <a:ext uri="{FF2B5EF4-FFF2-40B4-BE49-F238E27FC236}">
                <a16:creationId xmlns:a16="http://schemas.microsoft.com/office/drawing/2014/main" id="{05805EAE-2589-12CA-E6F6-F24A50353EC5}"/>
              </a:ext>
            </a:extLst>
          </p:cNvPr>
          <p:cNvPicPr>
            <a:picLocks noChangeAspect="1"/>
          </p:cNvPicPr>
          <p:nvPr/>
        </p:nvPicPr>
        <p:blipFill>
          <a:blip r:embed="rId2"/>
          <a:stretch>
            <a:fillRect/>
          </a:stretch>
        </p:blipFill>
        <p:spPr>
          <a:xfrm>
            <a:off x="2326074" y="1326729"/>
            <a:ext cx="7192379" cy="4505954"/>
          </a:xfrm>
          <a:prstGeom prst="rect">
            <a:avLst/>
          </a:prstGeom>
        </p:spPr>
      </p:pic>
    </p:spTree>
    <p:extLst>
      <p:ext uri="{BB962C8B-B14F-4D97-AF65-F5344CB8AC3E}">
        <p14:creationId xmlns:p14="http://schemas.microsoft.com/office/powerpoint/2010/main" val="276400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IMPORTANT REMINDER!</a:t>
            </a:r>
          </a:p>
        </p:txBody>
      </p:sp>
      <p:sp>
        <p:nvSpPr>
          <p:cNvPr id="8" name="TextBox 7">
            <a:extLst>
              <a:ext uri="{FF2B5EF4-FFF2-40B4-BE49-F238E27FC236}">
                <a16:creationId xmlns:a16="http://schemas.microsoft.com/office/drawing/2014/main" id="{A9A0D1F9-38A2-7650-4FF9-8F79228BE6F7}"/>
              </a:ext>
            </a:extLst>
          </p:cNvPr>
          <p:cNvSpPr txBox="1"/>
          <p:nvPr/>
        </p:nvSpPr>
        <p:spPr>
          <a:xfrm>
            <a:off x="490328" y="2459504"/>
            <a:ext cx="11979966" cy="1938992"/>
          </a:xfrm>
          <a:prstGeom prst="rect">
            <a:avLst/>
          </a:prstGeom>
          <a:noFill/>
        </p:spPr>
        <p:txBody>
          <a:bodyPr wrap="square" rtlCol="0">
            <a:spAutoFit/>
          </a:bodyPr>
          <a:lstStyle/>
          <a:p>
            <a:r>
              <a:rPr lang="en-US" sz="2400" b="1" dirty="0">
                <a:latin typeface="Avenir Next LT Pro" panose="020B0504020202020204" pitchFamily="34" charset="0"/>
              </a:rPr>
              <a:t>**</a:t>
            </a:r>
            <a:r>
              <a:rPr lang="en-US" sz="2400" b="1" u="sng" dirty="0">
                <a:latin typeface="Avenir Next LT Pro" panose="020B0504020202020204" pitchFamily="34" charset="0"/>
              </a:rPr>
              <a:t>DO NOT</a:t>
            </a:r>
            <a:r>
              <a:rPr lang="en-US" sz="2400" dirty="0">
                <a:latin typeface="Avenir Next LT Pro" panose="020B0504020202020204" pitchFamily="34" charset="0"/>
              </a:rPr>
              <a:t> allow any person to begin work without clearance from HR.</a:t>
            </a:r>
          </a:p>
          <a:p>
            <a:r>
              <a:rPr lang="en-US" sz="2400" dirty="0">
                <a:latin typeface="Avenir Next LT Pro" panose="020B0504020202020204" pitchFamily="34" charset="0"/>
              </a:rPr>
              <a:t>-New employees may need I-9, background checks, or other required verification before cleared for work.</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spTree>
    <p:extLst>
      <p:ext uri="{BB962C8B-B14F-4D97-AF65-F5344CB8AC3E}">
        <p14:creationId xmlns:p14="http://schemas.microsoft.com/office/powerpoint/2010/main" val="81278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Questions?</a:t>
            </a:r>
          </a:p>
        </p:txBody>
      </p:sp>
      <p:sp>
        <p:nvSpPr>
          <p:cNvPr id="8" name="TextBox 7">
            <a:extLst>
              <a:ext uri="{FF2B5EF4-FFF2-40B4-BE49-F238E27FC236}">
                <a16:creationId xmlns:a16="http://schemas.microsoft.com/office/drawing/2014/main" id="{A9A0D1F9-38A2-7650-4FF9-8F79228BE6F7}"/>
              </a:ext>
            </a:extLst>
          </p:cNvPr>
          <p:cNvSpPr txBox="1"/>
          <p:nvPr/>
        </p:nvSpPr>
        <p:spPr>
          <a:xfrm>
            <a:off x="0" y="1905506"/>
            <a:ext cx="11979966" cy="3046988"/>
          </a:xfrm>
          <a:prstGeom prst="rect">
            <a:avLst/>
          </a:prstGeom>
          <a:noFill/>
        </p:spPr>
        <p:txBody>
          <a:bodyPr wrap="square" rtlCol="0">
            <a:spAutoFit/>
          </a:bodyPr>
          <a:lstStyle/>
          <a:p>
            <a:pPr lvl="1"/>
            <a:r>
              <a:rPr lang="en-US" sz="2400" dirty="0">
                <a:latin typeface="Avenir Next LT Pro" panose="020B0504020202020204" pitchFamily="34" charset="0"/>
              </a:rPr>
              <a:t>If you have any questions, would like one-on-one assistance, or would like to chat with our HR staff, you can email </a:t>
            </a:r>
            <a:r>
              <a:rPr lang="en-US" sz="2400" dirty="0">
                <a:latin typeface="Avenir Next LT Pro" panose="020B0504020202020204" pitchFamily="34" charset="0"/>
                <a:hlinkClick r:id="rId2"/>
              </a:rPr>
              <a:t>SIB-HR@illinois.edu</a:t>
            </a:r>
            <a:r>
              <a:rPr lang="en-US" sz="2400" dirty="0">
                <a:latin typeface="Avenir Next LT Pro" panose="020B0504020202020204" pitchFamily="34" charset="0"/>
              </a:rPr>
              <a:t> or you may stop by Room 286, but please know we are working a hybrid schedule. </a:t>
            </a:r>
          </a:p>
          <a:p>
            <a:pPr lvl="1"/>
            <a:endParaRPr lang="en-US" sz="2400" dirty="0">
              <a:latin typeface="Avenir Next LT Pro" panose="020B0504020202020204" pitchFamily="34" charset="0"/>
            </a:endParaRPr>
          </a:p>
          <a:p>
            <a:pPr lvl="1"/>
            <a:endParaRPr lang="en-US" sz="2400" dirty="0">
              <a:latin typeface="Avenir Next LT Pro" panose="020B0504020202020204" pitchFamily="34" charset="0"/>
            </a:endParaRPr>
          </a:p>
          <a:p>
            <a:pPr lvl="1"/>
            <a:r>
              <a:rPr lang="en-US" sz="2400" dirty="0">
                <a:latin typeface="Avenir Next LT Pro" panose="020B0504020202020204" pitchFamily="34" charset="0"/>
              </a:rPr>
              <a:t>We look forward to continuing to serve our students, faculty, and staff!</a:t>
            </a:r>
          </a:p>
          <a:p>
            <a:pPr lvl="1"/>
            <a:endParaRPr lang="en-US" sz="2400" dirty="0">
              <a:latin typeface="Avenir Next LT Pro" panose="020B0504020202020204" pitchFamily="34" charset="0"/>
            </a:endParaRPr>
          </a:p>
          <a:p>
            <a:pPr lvl="1" algn="ctr"/>
            <a:r>
              <a:rPr lang="en-US" sz="2400" dirty="0">
                <a:latin typeface="Avenir Next LT Pro" panose="020B0504020202020204" pitchFamily="34" charset="0"/>
              </a:rPr>
              <a:t>Thank you!</a:t>
            </a:r>
          </a:p>
        </p:txBody>
      </p:sp>
    </p:spTree>
    <p:extLst>
      <p:ext uri="{BB962C8B-B14F-4D97-AF65-F5344CB8AC3E}">
        <p14:creationId xmlns:p14="http://schemas.microsoft.com/office/powerpoint/2010/main" val="235493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0D1287-75E8-F8C6-F34F-279A627D5B3F}"/>
              </a:ext>
            </a:extLst>
          </p:cNvPr>
          <p:cNvSpPr txBox="1"/>
          <p:nvPr/>
        </p:nvSpPr>
        <p:spPr>
          <a:xfrm>
            <a:off x="3047260" y="1723059"/>
            <a:ext cx="6094520" cy="3416320"/>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SESE HR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Send all HR requests to </a:t>
            </a:r>
            <a:r>
              <a:rPr lang="en-US" sz="1800" b="0" i="0" u="sng" dirty="0">
                <a:solidFill>
                  <a:srgbClr val="000000"/>
                </a:solidFill>
                <a:effectLst/>
                <a:latin typeface="Arial" panose="020B0604020202020204" pitchFamily="34" charset="0"/>
              </a:rPr>
              <a:t>SESE-hr@illinois.edu</a:t>
            </a:r>
            <a:r>
              <a:rPr lang="en-US" sz="1800" b="0" i="0" u="none" strike="noStrike" dirty="0">
                <a:solidFill>
                  <a:srgbClr val="000000"/>
                </a:solidFill>
                <a:effectLst/>
                <a:latin typeface="Arial" panose="020B0604020202020204" pitchFamily="34" charset="0"/>
              </a:rPr>
              <a:t>  and a team of HR professionals who monitor this inbox will assist with everything from Recruiting, Posting Vacancies, Hiring, ISSS Services, FMLA/Leave Requests, Retire/Rehire through Separation.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Student appointments entered in</a:t>
            </a:r>
            <a:r>
              <a:rPr lang="en-US" sz="1800" b="0" i="0" u="none" strike="noStrike" dirty="0">
                <a:solidFill>
                  <a:srgbClr val="000000"/>
                </a:solidFill>
                <a:effectLst/>
                <a:latin typeface="Arial" panose="020B0604020202020204" pitchFamily="34" charset="0"/>
                <a:hlinkClick r:id="rId2"/>
              </a:rPr>
              <a:t> </a:t>
            </a:r>
            <a:r>
              <a:rPr lang="en-US" sz="1800" b="0" i="0" u="sng" strike="noStrike" dirty="0">
                <a:solidFill>
                  <a:srgbClr val="1155CC"/>
                </a:solidFill>
                <a:effectLst/>
                <a:latin typeface="Arial" panose="020B0604020202020204" pitchFamily="34" charset="0"/>
                <a:hlinkClick r:id="rId2"/>
              </a:rPr>
              <a:t>https://my.atlas.illinois.edu/appointments/</a:t>
            </a: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RA appointments entered by faculty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TA appointments entered by department appointee</a:t>
            </a:r>
            <a:endParaRPr lang="en-US" b="0" dirty="0">
              <a:effectLst/>
            </a:endParaRPr>
          </a:p>
          <a:p>
            <a:br>
              <a:rPr lang="en-US" dirty="0"/>
            </a:br>
            <a:endParaRPr lang="en-US" dirty="0"/>
          </a:p>
        </p:txBody>
      </p:sp>
    </p:spTree>
    <p:extLst>
      <p:ext uri="{BB962C8B-B14F-4D97-AF65-F5344CB8AC3E}">
        <p14:creationId xmlns:p14="http://schemas.microsoft.com/office/powerpoint/2010/main" val="181729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Training Outline</a:t>
            </a:r>
          </a:p>
        </p:txBody>
      </p:sp>
      <p:sp>
        <p:nvSpPr>
          <p:cNvPr id="8" name="TextBox 7">
            <a:extLst>
              <a:ext uri="{FF2B5EF4-FFF2-40B4-BE49-F238E27FC236}">
                <a16:creationId xmlns:a16="http://schemas.microsoft.com/office/drawing/2014/main" id="{A9A0D1F9-38A2-7650-4FF9-8F79228BE6F7}"/>
              </a:ext>
            </a:extLst>
          </p:cNvPr>
          <p:cNvSpPr txBox="1"/>
          <p:nvPr/>
        </p:nvSpPr>
        <p:spPr>
          <a:xfrm>
            <a:off x="2186608" y="1782395"/>
            <a:ext cx="7818783" cy="2985433"/>
          </a:xfrm>
          <a:prstGeom prst="rect">
            <a:avLst/>
          </a:prstGeom>
          <a:noFill/>
        </p:spPr>
        <p:txBody>
          <a:bodyPr wrap="square" rtlCol="0">
            <a:spAutoFit/>
          </a:bodyPr>
          <a:lstStyle/>
          <a:p>
            <a:pPr algn="ctr"/>
            <a:r>
              <a:rPr lang="en-US" sz="2400" dirty="0">
                <a:latin typeface="Avenir Next LT Pro" panose="020B0504020202020204" pitchFamily="34" charset="0"/>
              </a:rPr>
              <a:t>This training guide will cover the following topics:</a:t>
            </a:r>
          </a:p>
          <a:p>
            <a:pPr algn="ctr"/>
            <a:endParaRPr lang="en-US" sz="2400" dirty="0">
              <a:latin typeface="Avenir Next LT Pro" panose="020B0504020202020204" pitchFamily="34" charset="0"/>
            </a:endParaRPr>
          </a:p>
          <a:p>
            <a:pPr marL="285750" indent="-285750" algn="ctr">
              <a:buFont typeface="Arial" panose="020B0604020202020204" pitchFamily="34" charset="0"/>
              <a:buChar char="•"/>
            </a:pPr>
            <a:r>
              <a:rPr lang="en-US" sz="2000" dirty="0">
                <a:latin typeface="Avenir Next LT Pro" panose="020B0504020202020204" pitchFamily="34" charset="0"/>
              </a:rPr>
              <a:t>Logging into </a:t>
            </a:r>
            <a:r>
              <a:rPr lang="en-US" sz="2000" dirty="0" err="1">
                <a:latin typeface="Avenir Next LT Pro" panose="020B0504020202020204" pitchFamily="34" charset="0"/>
              </a:rPr>
              <a:t>My.Atlas</a:t>
            </a:r>
            <a:r>
              <a:rPr lang="en-US" sz="2000" dirty="0">
                <a:latin typeface="Avenir Next LT Pro" panose="020B0504020202020204" pitchFamily="34" charset="0"/>
              </a:rPr>
              <a:t> portal</a:t>
            </a:r>
          </a:p>
          <a:p>
            <a:pPr marL="285750" indent="-285750" algn="ctr">
              <a:buFont typeface="Arial" panose="020B0604020202020204" pitchFamily="34" charset="0"/>
              <a:buChar char="•"/>
            </a:pPr>
            <a:r>
              <a:rPr lang="en-US" sz="2000" dirty="0">
                <a:latin typeface="Avenir Next LT Pro" panose="020B0504020202020204" pitchFamily="34" charset="0"/>
              </a:rPr>
              <a:t>Requesting a NEW employee</a:t>
            </a:r>
          </a:p>
          <a:p>
            <a:pPr marL="285750" indent="-285750" algn="ctr">
              <a:buFont typeface="Arial" panose="020B0604020202020204" pitchFamily="34" charset="0"/>
              <a:buChar char="•"/>
            </a:pPr>
            <a:r>
              <a:rPr lang="en-US" sz="2000" dirty="0">
                <a:latin typeface="Avenir Next LT Pro" panose="020B0504020202020204" pitchFamily="34" charset="0"/>
              </a:rPr>
              <a:t>Requesting a CHANGE on current employee</a:t>
            </a:r>
          </a:p>
          <a:p>
            <a:pPr marL="285750" indent="-285750" algn="ctr">
              <a:buFont typeface="Arial" panose="020B0604020202020204" pitchFamily="34" charset="0"/>
              <a:buChar char="•"/>
            </a:pPr>
            <a:r>
              <a:rPr lang="en-US" sz="2000" dirty="0">
                <a:latin typeface="Avenir Next LT Pro" panose="020B0504020202020204" pitchFamily="34" charset="0"/>
              </a:rPr>
              <a:t>What is needed in the appointment request</a:t>
            </a:r>
          </a:p>
          <a:p>
            <a:pPr marL="285750" indent="-285750" algn="ctr">
              <a:buFont typeface="Arial" panose="020B0604020202020204" pitchFamily="34" charset="0"/>
              <a:buChar char="•"/>
            </a:pPr>
            <a:r>
              <a:rPr lang="en-US" sz="2000" dirty="0">
                <a:latin typeface="Avenir Next LT Pro" panose="020B0504020202020204" pitchFamily="34" charset="0"/>
              </a:rPr>
              <a:t>Adding/Requesting a Proxy</a:t>
            </a:r>
          </a:p>
          <a:p>
            <a:pPr marL="285750" indent="-285750" algn="ctr">
              <a:buFont typeface="Arial" panose="020B0604020202020204" pitchFamily="34" charset="0"/>
              <a:buChar char="•"/>
            </a:pPr>
            <a:r>
              <a:rPr lang="en-US" sz="2000" dirty="0">
                <a:latin typeface="Avenir Next LT Pro" panose="020B0504020202020204" pitchFamily="34" charset="0"/>
              </a:rPr>
              <a:t>Current Pay Scales</a:t>
            </a:r>
          </a:p>
          <a:p>
            <a:pPr marL="285750" indent="-285750" algn="ctr">
              <a:buFont typeface="Arial" panose="020B0604020202020204" pitchFamily="34" charset="0"/>
              <a:buChar char="•"/>
            </a:pPr>
            <a:r>
              <a:rPr lang="en-US" sz="2000" dirty="0">
                <a:latin typeface="Avenir Next LT Pro" panose="020B0504020202020204" pitchFamily="34" charset="0"/>
              </a:rPr>
              <a:t>Reminders</a:t>
            </a:r>
          </a:p>
        </p:txBody>
      </p:sp>
    </p:spTree>
    <p:extLst>
      <p:ext uri="{BB962C8B-B14F-4D97-AF65-F5344CB8AC3E}">
        <p14:creationId xmlns:p14="http://schemas.microsoft.com/office/powerpoint/2010/main" val="63648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err="1">
                <a:solidFill>
                  <a:schemeClr val="bg1"/>
                </a:solidFill>
                <a:latin typeface="Avenir Next LT Pro Demi" panose="020B0704020202020204" pitchFamily="34" charset="0"/>
              </a:rPr>
              <a:t>My.Atlas</a:t>
            </a:r>
            <a:r>
              <a:rPr lang="en-US" sz="3600" dirty="0">
                <a:solidFill>
                  <a:schemeClr val="bg1"/>
                </a:solidFill>
                <a:latin typeface="Avenir Next LT Pro Demi" panose="020B0704020202020204" pitchFamily="34" charset="0"/>
              </a:rPr>
              <a:t> – Logging In</a:t>
            </a:r>
          </a:p>
        </p:txBody>
      </p:sp>
      <p:sp>
        <p:nvSpPr>
          <p:cNvPr id="8" name="TextBox 7">
            <a:extLst>
              <a:ext uri="{FF2B5EF4-FFF2-40B4-BE49-F238E27FC236}">
                <a16:creationId xmlns:a16="http://schemas.microsoft.com/office/drawing/2014/main" id="{A9A0D1F9-38A2-7650-4FF9-8F79228BE6F7}"/>
              </a:ext>
            </a:extLst>
          </p:cNvPr>
          <p:cNvSpPr txBox="1"/>
          <p:nvPr/>
        </p:nvSpPr>
        <p:spPr>
          <a:xfrm>
            <a:off x="212034" y="1225804"/>
            <a:ext cx="7818783" cy="1200329"/>
          </a:xfrm>
          <a:prstGeom prst="rect">
            <a:avLst/>
          </a:prstGeom>
          <a:noFill/>
        </p:spPr>
        <p:txBody>
          <a:bodyPr wrap="square" rtlCol="0">
            <a:spAutoFit/>
          </a:bodyPr>
          <a:lstStyle/>
          <a:p>
            <a:pPr algn="ctr"/>
            <a:r>
              <a:rPr lang="en-US" sz="2400" dirty="0" err="1">
                <a:latin typeface="Avenir Next LT Pro" panose="020B0504020202020204" pitchFamily="34" charset="0"/>
              </a:rPr>
              <a:t>My.Atlas</a:t>
            </a:r>
            <a:r>
              <a:rPr lang="en-US" sz="2400" dirty="0">
                <a:latin typeface="Avenir Next LT Pro" panose="020B0504020202020204" pitchFamily="34" charset="0"/>
              </a:rPr>
              <a:t> Portal</a:t>
            </a:r>
          </a:p>
          <a:p>
            <a:pPr marL="342900" indent="-342900">
              <a:buFont typeface="Arial" panose="020B0604020202020204" pitchFamily="34" charset="0"/>
              <a:buChar char="•"/>
            </a:pPr>
            <a:r>
              <a:rPr lang="en-US" sz="2400" dirty="0">
                <a:latin typeface="Avenir Next LT Pro" panose="020B0504020202020204" pitchFamily="34" charset="0"/>
              </a:rPr>
              <a:t>Log in at </a:t>
            </a:r>
            <a:r>
              <a:rPr lang="en-US" sz="2400" dirty="0">
                <a:latin typeface="Avenir Next LT Pro" panose="020B0504020202020204" pitchFamily="34" charset="0"/>
                <a:hlinkClick r:id="rId2"/>
              </a:rPr>
              <a:t>https://my.atlas.Illinois.edu/</a:t>
            </a:r>
            <a:r>
              <a:rPr lang="en-US" sz="2400" dirty="0">
                <a:latin typeface="Avenir Next LT Pro" panose="020B0504020202020204" pitchFamily="34" charset="0"/>
              </a:rPr>
              <a:t> </a:t>
            </a:r>
          </a:p>
          <a:p>
            <a:pPr algn="ctr"/>
            <a:endParaRPr lang="en-US" sz="2400" dirty="0">
              <a:latin typeface="Avenir Next LT Pro" panose="020B0504020202020204" pitchFamily="34" charset="0"/>
            </a:endParaRPr>
          </a:p>
        </p:txBody>
      </p:sp>
      <p:pic>
        <p:nvPicPr>
          <p:cNvPr id="12" name="Picture 11" descr="A screen shot of a computer&#10;&#10;Description automatically generated">
            <a:extLst>
              <a:ext uri="{FF2B5EF4-FFF2-40B4-BE49-F238E27FC236}">
                <a16:creationId xmlns:a16="http://schemas.microsoft.com/office/drawing/2014/main" id="{C6971FFD-3FD3-978B-17F1-8AF985605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65" y="2097665"/>
            <a:ext cx="11092070" cy="3661902"/>
          </a:xfrm>
          <a:prstGeom prst="rect">
            <a:avLst/>
          </a:prstGeom>
        </p:spPr>
      </p:pic>
    </p:spTree>
    <p:extLst>
      <p:ext uri="{BB962C8B-B14F-4D97-AF65-F5344CB8AC3E}">
        <p14:creationId xmlns:p14="http://schemas.microsoft.com/office/powerpoint/2010/main" val="365645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computer screen&#10;&#10;Description automatically generated">
            <a:extLst>
              <a:ext uri="{FF2B5EF4-FFF2-40B4-BE49-F238E27FC236}">
                <a16:creationId xmlns:a16="http://schemas.microsoft.com/office/drawing/2014/main" id="{579B74A0-F9D0-EAE3-86E1-9F30F6551D6D}"/>
              </a:ext>
            </a:extLst>
          </p:cNvPr>
          <p:cNvPicPr>
            <a:picLocks noChangeAspect="1"/>
          </p:cNvPicPr>
          <p:nvPr/>
        </p:nvPicPr>
        <p:blipFill rotWithShape="1">
          <a:blip r:embed="rId2">
            <a:extLst>
              <a:ext uri="{28A0092B-C50C-407E-A947-70E740481C1C}">
                <a14:useLocalDpi xmlns:a14="http://schemas.microsoft.com/office/drawing/2010/main" val="0"/>
              </a:ext>
            </a:extLst>
          </a:blip>
          <a:srcRect b="11275"/>
          <a:stretch/>
        </p:blipFill>
        <p:spPr>
          <a:xfrm>
            <a:off x="212034" y="3615110"/>
            <a:ext cx="8030817" cy="2221727"/>
          </a:xfrm>
          <a:prstGeom prst="rect">
            <a:avLst/>
          </a:prstGeom>
        </p:spPr>
      </p:pic>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Requesting NEW Employee</a:t>
            </a:r>
          </a:p>
        </p:txBody>
      </p:sp>
      <p:sp>
        <p:nvSpPr>
          <p:cNvPr id="8" name="TextBox 7">
            <a:extLst>
              <a:ext uri="{FF2B5EF4-FFF2-40B4-BE49-F238E27FC236}">
                <a16:creationId xmlns:a16="http://schemas.microsoft.com/office/drawing/2014/main" id="{A9A0D1F9-38A2-7650-4FF9-8F79228BE6F7}"/>
              </a:ext>
            </a:extLst>
          </p:cNvPr>
          <p:cNvSpPr txBox="1"/>
          <p:nvPr/>
        </p:nvSpPr>
        <p:spPr>
          <a:xfrm>
            <a:off x="212034" y="1225804"/>
            <a:ext cx="7818783" cy="830997"/>
          </a:xfrm>
          <a:prstGeom prst="rect">
            <a:avLst/>
          </a:prstGeom>
          <a:noFill/>
        </p:spPr>
        <p:txBody>
          <a:bodyPr wrap="square" rtlCol="0">
            <a:spAutoFit/>
          </a:bodyPr>
          <a:lstStyle/>
          <a:p>
            <a:r>
              <a:rPr lang="en-US" sz="2400" dirty="0">
                <a:latin typeface="Avenir Next LT Pro" panose="020B0504020202020204" pitchFamily="34" charset="0"/>
              </a:rPr>
              <a:t>New Employee – Create New Job</a:t>
            </a:r>
          </a:p>
          <a:p>
            <a:pPr algn="ctr"/>
            <a:endParaRPr lang="en-US" sz="2400" dirty="0">
              <a:latin typeface="Avenir Next LT Pro" panose="020B050402020202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DDF681B1-1D1E-C002-FCF3-A45E94B1516D}"/>
              </a:ext>
            </a:extLst>
          </p:cNvPr>
          <p:cNvPicPr>
            <a:picLocks noChangeAspect="1"/>
          </p:cNvPicPr>
          <p:nvPr/>
        </p:nvPicPr>
        <p:blipFill rotWithShape="1">
          <a:blip r:embed="rId3">
            <a:extLst>
              <a:ext uri="{28A0092B-C50C-407E-A947-70E740481C1C}">
                <a14:useLocalDpi xmlns:a14="http://schemas.microsoft.com/office/drawing/2010/main" val="0"/>
              </a:ext>
            </a:extLst>
          </a:blip>
          <a:srcRect r="38913" b="38935"/>
          <a:stretch/>
        </p:blipFill>
        <p:spPr>
          <a:xfrm>
            <a:off x="2372137" y="1612198"/>
            <a:ext cx="7447722" cy="1099930"/>
          </a:xfrm>
          <a:prstGeom prst="rect">
            <a:avLst/>
          </a:prstGeom>
        </p:spPr>
      </p:pic>
      <p:sp>
        <p:nvSpPr>
          <p:cNvPr id="4" name="TextBox 3">
            <a:extLst>
              <a:ext uri="{FF2B5EF4-FFF2-40B4-BE49-F238E27FC236}">
                <a16:creationId xmlns:a16="http://schemas.microsoft.com/office/drawing/2014/main" id="{78A899A3-D51B-F958-8486-040977AC6A41}"/>
              </a:ext>
            </a:extLst>
          </p:cNvPr>
          <p:cNvSpPr txBox="1"/>
          <p:nvPr/>
        </p:nvSpPr>
        <p:spPr>
          <a:xfrm>
            <a:off x="212034" y="2722013"/>
            <a:ext cx="10774017" cy="923330"/>
          </a:xfrm>
          <a:prstGeom prst="rect">
            <a:avLst/>
          </a:prstGeom>
          <a:noFill/>
        </p:spPr>
        <p:txBody>
          <a:bodyPr wrap="square" rtlCol="0">
            <a:spAutoFit/>
          </a:bodyPr>
          <a:lstStyle/>
          <a:p>
            <a:pPr marL="285750" indent="-285750">
              <a:buFont typeface="Arial" panose="020B0604020202020204" pitchFamily="34" charset="0"/>
              <a:buChar char="•"/>
            </a:pPr>
            <a:r>
              <a:rPr lang="en-US" dirty="0"/>
              <a:t>Search by First/Last Name, UIN, or NetID</a:t>
            </a:r>
          </a:p>
          <a:p>
            <a:pPr marL="285750" indent="-285750">
              <a:buFont typeface="Arial" panose="020B0604020202020204" pitchFamily="34" charset="0"/>
              <a:buChar char="•"/>
            </a:pPr>
            <a:r>
              <a:rPr lang="en-US" dirty="0"/>
              <a:t>No Results? Click on the Create New Appointment Button</a:t>
            </a:r>
          </a:p>
          <a:p>
            <a:pPr marL="285750" indent="-285750">
              <a:buFont typeface="Arial" panose="020B0604020202020204" pitchFamily="34" charset="0"/>
              <a:buChar char="•"/>
            </a:pPr>
            <a:r>
              <a:rPr lang="en-US" dirty="0"/>
              <a:t>Results?! Click on “Hire this person” at the far right of the screen. </a:t>
            </a:r>
          </a:p>
        </p:txBody>
      </p:sp>
      <p:pic>
        <p:nvPicPr>
          <p:cNvPr id="13" name="Picture 12">
            <a:extLst>
              <a:ext uri="{FF2B5EF4-FFF2-40B4-BE49-F238E27FC236}">
                <a16:creationId xmlns:a16="http://schemas.microsoft.com/office/drawing/2014/main" id="{352F295F-5EBA-B4C5-E403-4095F73A061F}"/>
              </a:ext>
            </a:extLst>
          </p:cNvPr>
          <p:cNvPicPr>
            <a:picLocks noChangeAspect="1"/>
          </p:cNvPicPr>
          <p:nvPr/>
        </p:nvPicPr>
        <p:blipFill>
          <a:blip r:embed="rId4"/>
          <a:stretch>
            <a:fillRect/>
          </a:stretch>
        </p:blipFill>
        <p:spPr>
          <a:xfrm>
            <a:off x="9273896" y="4000424"/>
            <a:ext cx="2019582" cy="1267002"/>
          </a:xfrm>
          <a:prstGeom prst="rect">
            <a:avLst/>
          </a:prstGeom>
        </p:spPr>
      </p:pic>
    </p:spTree>
    <p:extLst>
      <p:ext uri="{BB962C8B-B14F-4D97-AF65-F5344CB8AC3E}">
        <p14:creationId xmlns:p14="http://schemas.microsoft.com/office/powerpoint/2010/main" val="271343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IMPORTANT REMINDER!</a:t>
            </a:r>
          </a:p>
        </p:txBody>
      </p:sp>
      <p:sp>
        <p:nvSpPr>
          <p:cNvPr id="8" name="TextBox 7">
            <a:extLst>
              <a:ext uri="{FF2B5EF4-FFF2-40B4-BE49-F238E27FC236}">
                <a16:creationId xmlns:a16="http://schemas.microsoft.com/office/drawing/2014/main" id="{A9A0D1F9-38A2-7650-4FF9-8F79228BE6F7}"/>
              </a:ext>
            </a:extLst>
          </p:cNvPr>
          <p:cNvSpPr txBox="1"/>
          <p:nvPr/>
        </p:nvSpPr>
        <p:spPr>
          <a:xfrm>
            <a:off x="490328" y="2459504"/>
            <a:ext cx="11979966" cy="1938992"/>
          </a:xfrm>
          <a:prstGeom prst="rect">
            <a:avLst/>
          </a:prstGeom>
          <a:noFill/>
        </p:spPr>
        <p:txBody>
          <a:bodyPr wrap="square" rtlCol="0">
            <a:spAutoFit/>
          </a:bodyPr>
          <a:lstStyle/>
          <a:p>
            <a:r>
              <a:rPr lang="en-US" sz="2400" b="1">
                <a:latin typeface="Avenir Next LT Pro" panose="020B0504020202020204" pitchFamily="34" charset="0"/>
              </a:rPr>
              <a:t>**</a:t>
            </a:r>
            <a:r>
              <a:rPr lang="en-US" sz="2400" b="1" u="sng">
                <a:latin typeface="Avenir Next LT Pro" panose="020B0504020202020204" pitchFamily="34" charset="0"/>
              </a:rPr>
              <a:t>DO </a:t>
            </a:r>
            <a:r>
              <a:rPr lang="en-US" sz="2400" b="1" u="sng" dirty="0">
                <a:latin typeface="Avenir Next LT Pro" panose="020B0504020202020204" pitchFamily="34" charset="0"/>
              </a:rPr>
              <a:t>NOT</a:t>
            </a:r>
            <a:r>
              <a:rPr lang="en-US" sz="2400" dirty="0">
                <a:latin typeface="Avenir Next LT Pro" panose="020B0504020202020204" pitchFamily="34" charset="0"/>
              </a:rPr>
              <a:t> allow any person to begin work without clearance from HR.</a:t>
            </a:r>
          </a:p>
          <a:p>
            <a:r>
              <a:rPr lang="en-US" sz="2400" dirty="0">
                <a:latin typeface="Avenir Next LT Pro" panose="020B0504020202020204" pitchFamily="34" charset="0"/>
              </a:rPr>
              <a:t>-New employees may need I-9, background checks, or other required verification before cleared for work.</a:t>
            </a:r>
          </a:p>
          <a:p>
            <a:pPr marL="800100" lvl="1" indent="-342900">
              <a:buFont typeface="Arial" panose="020B0604020202020204" pitchFamily="34" charset="0"/>
              <a:buChar char="•"/>
            </a:pPr>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spTree>
    <p:extLst>
      <p:ext uri="{BB962C8B-B14F-4D97-AF65-F5344CB8AC3E}">
        <p14:creationId xmlns:p14="http://schemas.microsoft.com/office/powerpoint/2010/main" val="212394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Changes for CURRENT Employee</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1508105"/>
          </a:xfrm>
          <a:prstGeom prst="rect">
            <a:avLst/>
          </a:prstGeom>
          <a:noFill/>
        </p:spPr>
        <p:txBody>
          <a:bodyPr wrap="square" rtlCol="0">
            <a:spAutoFit/>
          </a:bodyPr>
          <a:lstStyle/>
          <a:p>
            <a:r>
              <a:rPr lang="en-US" sz="2400" dirty="0">
                <a:latin typeface="Avenir Next LT Pro" panose="020B0504020202020204" pitchFamily="34" charset="0"/>
              </a:rPr>
              <a:t>Current Employee – Go to My Employees</a:t>
            </a:r>
          </a:p>
          <a:p>
            <a:pPr marL="342900" indent="-342900">
              <a:buFont typeface="Arial" panose="020B0604020202020204" pitchFamily="34" charset="0"/>
              <a:buChar char="•"/>
            </a:pPr>
            <a:r>
              <a:rPr lang="en-US" sz="2000" dirty="0">
                <a:latin typeface="Avenir Next LT Pro" panose="020B0504020202020204" pitchFamily="34" charset="0"/>
              </a:rPr>
              <a:t>Your list of employees will be sorted by Current/Future appointments and Pending appointments.</a:t>
            </a:r>
          </a:p>
          <a:p>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8DF235E0-8F78-EA9C-BF60-2204D6399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612" y="1974861"/>
            <a:ext cx="6710776" cy="3977847"/>
          </a:xfrm>
          <a:prstGeom prst="rect">
            <a:avLst/>
          </a:prstGeom>
        </p:spPr>
      </p:pic>
    </p:spTree>
    <p:extLst>
      <p:ext uri="{BB962C8B-B14F-4D97-AF65-F5344CB8AC3E}">
        <p14:creationId xmlns:p14="http://schemas.microsoft.com/office/powerpoint/2010/main" val="373415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904B8B-427F-6E87-D161-C722E735E21A}"/>
              </a:ext>
            </a:extLst>
          </p:cNvPr>
          <p:cNvSpPr/>
          <p:nvPr/>
        </p:nvSpPr>
        <p:spPr>
          <a:xfrm>
            <a:off x="0" y="0"/>
            <a:ext cx="12192000" cy="1099930"/>
          </a:xfrm>
          <a:prstGeom prst="rect">
            <a:avLst/>
          </a:prstGeom>
          <a:solidFill>
            <a:srgbClr val="FE55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7039-8077-4F43-F3E2-027A01844185}"/>
              </a:ext>
            </a:extLst>
          </p:cNvPr>
          <p:cNvSpPr txBox="1"/>
          <p:nvPr/>
        </p:nvSpPr>
        <p:spPr>
          <a:xfrm>
            <a:off x="742120" y="226799"/>
            <a:ext cx="10707757" cy="646331"/>
          </a:xfrm>
          <a:prstGeom prst="rect">
            <a:avLst/>
          </a:prstGeom>
          <a:noFill/>
        </p:spPr>
        <p:txBody>
          <a:bodyPr wrap="square" rtlCol="0">
            <a:spAutoFit/>
          </a:bodyPr>
          <a:lstStyle/>
          <a:p>
            <a:pPr algn="ctr"/>
            <a:r>
              <a:rPr lang="en-US" sz="3600" dirty="0">
                <a:solidFill>
                  <a:schemeClr val="bg1"/>
                </a:solidFill>
                <a:latin typeface="Avenir Next LT Pro Demi" panose="020B0704020202020204" pitchFamily="34" charset="0"/>
              </a:rPr>
              <a:t>Changes for CURRENT Employee</a:t>
            </a:r>
          </a:p>
        </p:txBody>
      </p:sp>
      <p:sp>
        <p:nvSpPr>
          <p:cNvPr id="8" name="TextBox 7">
            <a:extLst>
              <a:ext uri="{FF2B5EF4-FFF2-40B4-BE49-F238E27FC236}">
                <a16:creationId xmlns:a16="http://schemas.microsoft.com/office/drawing/2014/main" id="{A9A0D1F9-38A2-7650-4FF9-8F79228BE6F7}"/>
              </a:ext>
            </a:extLst>
          </p:cNvPr>
          <p:cNvSpPr txBox="1"/>
          <p:nvPr/>
        </p:nvSpPr>
        <p:spPr>
          <a:xfrm>
            <a:off x="106015" y="1199299"/>
            <a:ext cx="11979966" cy="4154984"/>
          </a:xfrm>
          <a:prstGeom prst="rect">
            <a:avLst/>
          </a:prstGeom>
          <a:noFill/>
        </p:spPr>
        <p:txBody>
          <a:bodyPr wrap="square" rtlCol="0">
            <a:spAutoFit/>
          </a:bodyPr>
          <a:lstStyle/>
          <a:p>
            <a:r>
              <a:rPr lang="en-US" sz="2400" dirty="0">
                <a:latin typeface="Avenir Next LT Pro" panose="020B0504020202020204" pitchFamily="34" charset="0"/>
              </a:rPr>
              <a:t>Current and Future Appointments will have 3 available action items:</a:t>
            </a:r>
          </a:p>
          <a:p>
            <a:endParaRPr lang="en-US" sz="2400" dirty="0">
              <a:latin typeface="Avenir Next LT Pro" panose="020B0504020202020204" pitchFamily="34" charset="0"/>
            </a:endParaRPr>
          </a:p>
          <a:p>
            <a:pPr marL="342900" indent="-342900">
              <a:buFont typeface="Arial" panose="020B0604020202020204" pitchFamily="34" charset="0"/>
              <a:buChar char="•"/>
            </a:pPr>
            <a:r>
              <a:rPr lang="en-US" sz="2400" u="sng" dirty="0">
                <a:latin typeface="Avenir Next LT Pro" panose="020B0504020202020204" pitchFamily="34" charset="0"/>
              </a:rPr>
              <a:t>Change</a:t>
            </a:r>
            <a:r>
              <a:rPr lang="en-US" sz="2400" dirty="0">
                <a:latin typeface="Avenir Next LT Pro" panose="020B0504020202020204" pitchFamily="34" charset="0"/>
              </a:rPr>
              <a:t> – Used when employee resigns early, updating pay rate, or changing CFOP.</a:t>
            </a:r>
          </a:p>
          <a:p>
            <a:pPr marL="342900" indent="-342900">
              <a:buFont typeface="Arial" panose="020B0604020202020204" pitchFamily="34" charset="0"/>
              <a:buChar char="•"/>
            </a:pPr>
            <a:r>
              <a:rPr lang="en-US" sz="2400" u="sng" dirty="0">
                <a:latin typeface="Avenir Next LT Pro" panose="020B0504020202020204" pitchFamily="34" charset="0"/>
              </a:rPr>
              <a:t>Reappoint</a:t>
            </a:r>
            <a:r>
              <a:rPr lang="en-US" sz="2400" dirty="0">
                <a:latin typeface="Avenir Next LT Pro" panose="020B0504020202020204" pitchFamily="34" charset="0"/>
              </a:rPr>
              <a:t> – Used to extend a current job. </a:t>
            </a:r>
          </a:p>
          <a:p>
            <a:pPr marL="342900" indent="-342900">
              <a:buFont typeface="Arial" panose="020B0604020202020204" pitchFamily="34" charset="0"/>
              <a:buChar char="•"/>
            </a:pPr>
            <a:r>
              <a:rPr lang="en-US" sz="2400" u="sng" dirty="0">
                <a:latin typeface="Avenir Next LT Pro" panose="020B0504020202020204" pitchFamily="34" charset="0"/>
              </a:rPr>
              <a:t>Do Not Reappoint</a:t>
            </a:r>
            <a:r>
              <a:rPr lang="en-US" sz="2400" dirty="0">
                <a:latin typeface="Avenir Next LT Pro" panose="020B0504020202020204" pitchFamily="34" charset="0"/>
              </a:rPr>
              <a:t> – Used for cleanup efforts of a supervisor’s employee list.</a:t>
            </a:r>
          </a:p>
          <a:p>
            <a:endParaRPr lang="en-US" sz="2400" u="sng" dirty="0">
              <a:latin typeface="Avenir Next LT Pro" panose="020B0504020202020204" pitchFamily="34" charset="0"/>
            </a:endParaRPr>
          </a:p>
          <a:p>
            <a:r>
              <a:rPr lang="en-US" sz="2400" dirty="0">
                <a:latin typeface="Avenir Next LT Pro" panose="020B0504020202020204" pitchFamily="34" charset="0"/>
              </a:rPr>
              <a:t>	If you need to add a secondary job for a current employee</a:t>
            </a:r>
          </a:p>
          <a:p>
            <a:r>
              <a:rPr lang="en-US" sz="2400" dirty="0">
                <a:latin typeface="Avenir Next LT Pro" panose="020B0504020202020204" pitchFamily="34" charset="0"/>
              </a:rPr>
              <a:t>	Follow the “Create New Job” steps to add the new job. </a:t>
            </a:r>
          </a:p>
          <a:p>
            <a:endParaRPr lang="en-US" sz="2400" dirty="0">
              <a:latin typeface="Avenir Next LT Pro" panose="020B0504020202020204" pitchFamily="34" charset="0"/>
            </a:endParaRPr>
          </a:p>
          <a:p>
            <a:pPr algn="ctr"/>
            <a:endParaRPr lang="en-US" sz="2400" dirty="0">
              <a:latin typeface="Avenir Next LT Pro" panose="020B0504020202020204" pitchFamily="34" charset="0"/>
            </a:endParaRPr>
          </a:p>
        </p:txBody>
      </p:sp>
      <p:sp>
        <p:nvSpPr>
          <p:cNvPr id="2" name="Arrow: Right 1">
            <a:extLst>
              <a:ext uri="{FF2B5EF4-FFF2-40B4-BE49-F238E27FC236}">
                <a16:creationId xmlns:a16="http://schemas.microsoft.com/office/drawing/2014/main" id="{7B963A80-FC55-FD46-986C-60A5298D43F8}"/>
              </a:ext>
            </a:extLst>
          </p:cNvPr>
          <p:cNvSpPr/>
          <p:nvPr/>
        </p:nvSpPr>
        <p:spPr>
          <a:xfrm>
            <a:off x="457198" y="3873498"/>
            <a:ext cx="569843"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063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1153</Words>
  <Application>Microsoft Office PowerPoint</Application>
  <PresentationFormat>Widescreen</PresentationFormat>
  <Paragraphs>139</Paragraphs>
  <Slides>24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Avenir Next LT Pro</vt:lpstr>
      <vt:lpstr>Avenir Next LT Pro Demi</vt:lpstr>
      <vt:lpstr>Calibri</vt:lpstr>
      <vt:lpstr>Calibri Light</vt:lpstr>
      <vt:lpstr>Georgia</vt:lpstr>
      <vt:lpstr>Office Theme</vt:lpstr>
      <vt:lpstr>Custom Design</vt:lpstr>
      <vt:lpstr>HR Appointment Requests in 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Appointment Requests</dc:title>
  <dc:creator>Seipp, Jessica</dc:creator>
  <cp:lastModifiedBy>White, Christi</cp:lastModifiedBy>
  <cp:revision>32</cp:revision>
  <dcterms:created xsi:type="dcterms:W3CDTF">2024-02-27T19:39:26Z</dcterms:created>
  <dcterms:modified xsi:type="dcterms:W3CDTF">2024-08-26T20:38:48Z</dcterms:modified>
</cp:coreProperties>
</file>